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6" r:id="rId2"/>
    <p:sldId id="258" r:id="rId3"/>
    <p:sldId id="257" r:id="rId4"/>
    <p:sldId id="340" r:id="rId5"/>
    <p:sldId id="359" r:id="rId6"/>
    <p:sldId id="360" r:id="rId7"/>
    <p:sldId id="364" r:id="rId8"/>
    <p:sldId id="366" r:id="rId9"/>
    <p:sldId id="367" r:id="rId10"/>
    <p:sldId id="358" r:id="rId11"/>
    <p:sldId id="341" r:id="rId12"/>
    <p:sldId id="342" r:id="rId13"/>
    <p:sldId id="357" r:id="rId14"/>
    <p:sldId id="343" r:id="rId15"/>
    <p:sldId id="350" r:id="rId16"/>
    <p:sldId id="351" r:id="rId17"/>
    <p:sldId id="354" r:id="rId18"/>
    <p:sldId id="355" r:id="rId19"/>
    <p:sldId id="361" r:id="rId20"/>
    <p:sldId id="362" r:id="rId21"/>
    <p:sldId id="363" r:id="rId22"/>
    <p:sldId id="365" r:id="rId23"/>
    <p:sldId id="33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89744" autoAdjust="0"/>
  </p:normalViewPr>
  <p:slideViewPr>
    <p:cSldViewPr snapToGrid="0">
      <p:cViewPr varScale="1">
        <p:scale>
          <a:sx n="60" d="100"/>
          <a:sy n="60"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E1FBB-C8A0-44EB-B8DA-736EA4C6086A}"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19B84-B9F7-4BB9-9B3C-EF9A561DC872}" type="slidenum">
              <a:rPr lang="en-US" smtClean="0"/>
              <a:t>‹#›</a:t>
            </a:fld>
            <a:endParaRPr lang="en-US"/>
          </a:p>
        </p:txBody>
      </p:sp>
    </p:spTree>
    <p:extLst>
      <p:ext uri="{BB962C8B-B14F-4D97-AF65-F5344CB8AC3E}">
        <p14:creationId xmlns:p14="http://schemas.microsoft.com/office/powerpoint/2010/main" val="112561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3</a:t>
            </a:fld>
            <a:endParaRPr lang="en-US"/>
          </a:p>
        </p:txBody>
      </p:sp>
    </p:spTree>
    <p:extLst>
      <p:ext uri="{BB962C8B-B14F-4D97-AF65-F5344CB8AC3E}">
        <p14:creationId xmlns:p14="http://schemas.microsoft.com/office/powerpoint/2010/main" val="106585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23</a:t>
            </a:fld>
            <a:endParaRPr lang="en-US"/>
          </a:p>
        </p:txBody>
      </p:sp>
    </p:spTree>
    <p:extLst>
      <p:ext uri="{BB962C8B-B14F-4D97-AF65-F5344CB8AC3E}">
        <p14:creationId xmlns:p14="http://schemas.microsoft.com/office/powerpoint/2010/main" val="161921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0000"/>
                </a:solidFill>
                <a:latin typeface="ArialMT"/>
              </a:rPr>
              <a:t>● </a:t>
            </a:r>
            <a:r>
              <a:rPr lang="en-US" sz="1800" b="0" i="0" u="none" strike="noStrike" baseline="0" dirty="0">
                <a:solidFill>
                  <a:srgbClr val="000000"/>
                </a:solidFill>
                <a:latin typeface="TimesNewRomanPSMT"/>
              </a:rPr>
              <a:t>Deportation Ban</a:t>
            </a:r>
            <a:endParaRPr lang="en-US" sz="1800" b="0" i="0" u="none" strike="noStrike" baseline="0" dirty="0">
              <a:solidFill>
                <a:srgbClr val="000000"/>
              </a:solidFill>
              <a:latin typeface="CourierNew"/>
            </a:endParaRPr>
          </a:p>
          <a:p>
            <a:pPr marL="285750" indent="-285750" algn="l">
              <a:buFont typeface="Arial" panose="020B0604020202020204" pitchFamily="34" charset="0"/>
              <a:buChar char="•"/>
            </a:pPr>
            <a:r>
              <a:rPr lang="en-US" sz="1800" b="0" i="0" u="none" strike="noStrike" baseline="0" dirty="0">
                <a:solidFill>
                  <a:srgbClr val="000000"/>
                </a:solidFill>
                <a:latin typeface="CourierNew"/>
              </a:rPr>
              <a:t>https://www.npr.org/2021/02/24/970914755/judge-bans-enforcement-of-bidens-100-day-deportation-pause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dirty="0">
                <a:solidFill>
                  <a:srgbClr val="000000"/>
                </a:solidFill>
                <a:latin typeface="ArialMT"/>
              </a:rPr>
              <a:t>● </a:t>
            </a:r>
            <a:r>
              <a:rPr lang="en-US" sz="1800" b="0" i="0" u="none" strike="noStrike" baseline="0" dirty="0">
                <a:solidFill>
                  <a:srgbClr val="000000"/>
                </a:solidFill>
                <a:latin typeface="TimesNewRomanPSMT"/>
              </a:rPr>
              <a:t>Enforcement Priorities</a:t>
            </a:r>
          </a:p>
          <a:p>
            <a:pPr marL="285750" indent="-285750" algn="l">
              <a:buFont typeface="Arial" panose="020B0604020202020204" pitchFamily="34" charset="0"/>
              <a:buChar char="•"/>
            </a:pPr>
            <a:r>
              <a:rPr lang="en-US" sz="1800" b="0" i="0" u="none" strike="noStrike" baseline="0" dirty="0">
                <a:solidFill>
                  <a:srgbClr val="000000"/>
                </a:solidFill>
                <a:latin typeface="TimesNewRomanPSMT"/>
              </a:rPr>
              <a:t>January 20, 2021, David </a:t>
            </a:r>
            <a:r>
              <a:rPr lang="en-US" sz="1800" b="0" i="0" u="none" strike="noStrike" baseline="0" dirty="0" err="1">
                <a:solidFill>
                  <a:srgbClr val="000000"/>
                </a:solidFill>
                <a:latin typeface="TimesNewRomanPSMT"/>
              </a:rPr>
              <a:t>Pekoske</a:t>
            </a:r>
            <a:r>
              <a:rPr lang="en-US" sz="1800" b="0" i="0" u="none" strike="noStrike" baseline="0" dirty="0">
                <a:solidFill>
                  <a:srgbClr val="000000"/>
                </a:solidFill>
                <a:latin typeface="TimesNewRomanPSMT"/>
              </a:rPr>
              <a:t> Memo:</a:t>
            </a:r>
          </a:p>
          <a:p>
            <a:pPr algn="l"/>
            <a:r>
              <a:rPr lang="en-US" sz="1800" b="0" i="0" u="none" strike="noStrike" baseline="0" dirty="0">
                <a:solidFill>
                  <a:srgbClr val="0000FF"/>
                </a:solidFill>
                <a:latin typeface="TimesNewRomanPSMT"/>
              </a:rPr>
              <a:t>https://www.dhs.gov/sites/default/files/publications/21_0120_enforcement-memo</a:t>
            </a:r>
          </a:p>
          <a:p>
            <a:pPr algn="l"/>
            <a:r>
              <a:rPr lang="en-US" sz="1800" b="0" i="0" u="none" strike="noStrike" baseline="0" dirty="0">
                <a:solidFill>
                  <a:srgbClr val="0000FF"/>
                </a:solidFill>
                <a:latin typeface="TimesNewRomanPSMT"/>
              </a:rPr>
              <a:t>_signed.pdf</a:t>
            </a:r>
          </a:p>
          <a:p>
            <a:pPr algn="l"/>
            <a:r>
              <a:rPr lang="en-US" sz="1800" b="0" i="0" u="none" strike="noStrike" baseline="0" dirty="0">
                <a:solidFill>
                  <a:srgbClr val="000000"/>
                </a:solidFill>
                <a:latin typeface="CourierNew"/>
              </a:rPr>
              <a:t>o </a:t>
            </a:r>
            <a:r>
              <a:rPr lang="en-US" sz="1800" b="0" i="0" u="none" strike="noStrike" baseline="0" dirty="0">
                <a:solidFill>
                  <a:srgbClr val="000000"/>
                </a:solidFill>
                <a:latin typeface="TimesNewRomanPSMT"/>
              </a:rPr>
              <a:t>February 18, 2021, Tae Johnson Memo:</a:t>
            </a:r>
          </a:p>
          <a:p>
            <a:pPr algn="l"/>
            <a:r>
              <a:rPr lang="en-US" sz="1800" b="0" i="0" u="none" strike="noStrike" baseline="0" dirty="0">
                <a:solidFill>
                  <a:srgbClr val="0000FF"/>
                </a:solidFill>
                <a:latin typeface="TimesNewRomanPSMT"/>
              </a:rPr>
              <a:t>https://www.ice.gov/doclib/news/releases/2021/021821_civil-immigration-enforc</a:t>
            </a:r>
          </a:p>
          <a:p>
            <a:pPr algn="l"/>
            <a:r>
              <a:rPr lang="en-US" sz="1800" b="0" i="0" u="none" strike="noStrike" baseline="0" dirty="0">
                <a:solidFill>
                  <a:srgbClr val="0000FF"/>
                </a:solidFill>
                <a:latin typeface="TimesNewRomanPSMT"/>
              </a:rPr>
              <a:t>ement_interim-guidance.pdf</a:t>
            </a:r>
          </a:p>
          <a:p>
            <a:pPr algn="l"/>
            <a:r>
              <a:rPr lang="en-US" sz="1800" b="0" i="0" u="none" strike="noStrike" baseline="0" dirty="0">
                <a:solidFill>
                  <a:srgbClr val="000000"/>
                </a:solidFill>
                <a:latin typeface="ArialMT"/>
              </a:rPr>
              <a:t>● </a:t>
            </a:r>
            <a:r>
              <a:rPr lang="en-US" sz="1800" b="0" i="0" u="none" strike="noStrike" baseline="0" dirty="0">
                <a:solidFill>
                  <a:srgbClr val="000000"/>
                </a:solidFill>
                <a:latin typeface="TimesNewRomanPSMT"/>
              </a:rPr>
              <a:t>Courthouse Arrests:</a:t>
            </a:r>
          </a:p>
          <a:p>
            <a:pPr algn="l"/>
            <a:r>
              <a:rPr lang="en-US" sz="1800" b="0" i="0" u="none" strike="noStrike" baseline="0" dirty="0">
                <a:solidFill>
                  <a:srgbClr val="0000FF"/>
                </a:solidFill>
                <a:latin typeface="TimesNewRomanPSMT"/>
              </a:rPr>
              <a:t>https://www.cbp.gov/sites/default/files/assets/documents/2021-Apr/Enforcement-Actions</a:t>
            </a:r>
          </a:p>
          <a:p>
            <a:pPr algn="l"/>
            <a:r>
              <a:rPr lang="en-US" sz="1800" b="0" i="0" u="none" strike="noStrike" baseline="0" dirty="0">
                <a:solidFill>
                  <a:srgbClr val="0000FF"/>
                </a:solidFill>
                <a:latin typeface="TimesNewRomanPSMT"/>
              </a:rPr>
              <a:t>-in-Courthouses-04-26-21.pdf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ArialMT"/>
              </a:rPr>
              <a:t>● </a:t>
            </a:r>
            <a:r>
              <a:rPr lang="en-US" sz="1800" b="0" i="0" u="none" strike="noStrike" baseline="0" dirty="0">
                <a:solidFill>
                  <a:srgbClr val="000000"/>
                </a:solidFill>
                <a:latin typeface="TimesNewRomanPSMT"/>
              </a:rPr>
              <a:t>ICE Funding</a:t>
            </a:r>
            <a:endParaRPr lang="en-US" sz="1800" b="0" i="0" u="none" strike="noStrike" baseline="0" dirty="0">
              <a:solidFill>
                <a:srgbClr val="0000FF"/>
              </a:solidFill>
              <a:latin typeface="TimesNewRomanPSMT"/>
            </a:endParaRPr>
          </a:p>
          <a:p>
            <a:pPr marL="171450" indent="-171450" algn="l">
              <a:buFont typeface="Arial" panose="020B0604020202020204" pitchFamily="34" charset="0"/>
              <a:buChar char="•"/>
            </a:pPr>
            <a:r>
              <a:rPr lang="en-US" dirty="0"/>
              <a:t>https://www.npr.org/2021/05/28/1001377999/biden-hasnt-changed-ices-budget-but-he-has-changed-the-agencys-approach</a:t>
            </a:r>
          </a:p>
        </p:txBody>
      </p:sp>
      <p:sp>
        <p:nvSpPr>
          <p:cNvPr id="4" name="Slide Number Placeholder 3"/>
          <p:cNvSpPr>
            <a:spLocks noGrp="1"/>
          </p:cNvSpPr>
          <p:nvPr>
            <p:ph type="sldNum" sz="quarter" idx="5"/>
          </p:nvPr>
        </p:nvSpPr>
        <p:spPr/>
        <p:txBody>
          <a:bodyPr/>
          <a:lstStyle/>
          <a:p>
            <a:fld id="{12D19B84-B9F7-4BB9-9B3C-EF9A561DC872}" type="slidenum">
              <a:rPr lang="en-US" smtClean="0"/>
              <a:t>5</a:t>
            </a:fld>
            <a:endParaRPr lang="en-US"/>
          </a:p>
        </p:txBody>
      </p:sp>
    </p:spTree>
    <p:extLst>
      <p:ext uri="{BB962C8B-B14F-4D97-AF65-F5344CB8AC3E}">
        <p14:creationId xmlns:p14="http://schemas.microsoft.com/office/powerpoint/2010/main" val="421893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https://www.whitehouse.gov/briefing-room/presidential-actions/2021/01/20/proclamation-ending-discriminatory-bans-on-entry-to-the-united-states/</a:t>
            </a:r>
          </a:p>
          <a:p>
            <a:endParaRPr lang="en-US" dirty="0"/>
          </a:p>
          <a:p>
            <a:r>
              <a:rPr lang="en-US" dirty="0"/>
              <a:t>https://www.dhs.gov/migrant-protection-protocols</a:t>
            </a:r>
          </a:p>
          <a:p>
            <a:endParaRPr lang="en-US" dirty="0"/>
          </a:p>
          <a:p>
            <a:r>
              <a:rPr lang="en-US" dirty="0"/>
              <a:t>https://travel.state.gov/content/travel/en/News/visas-news/presidential-proclamation-on-the-suspension-of-entry-as-nonimmigrants-of-certain-additional-persons-who-pose-a-risk-of-transmitting-coronavirus-disease-2019.html</a:t>
            </a:r>
          </a:p>
          <a:p>
            <a:endParaRPr lang="en-US" dirty="0"/>
          </a:p>
          <a:p>
            <a:r>
              <a:rPr lang="en-US" dirty="0"/>
              <a:t>Title 42 of US Code Section 265 (a public health law) continues to be used to restrict entry at southern border (returned to Mexico or held in CBP facilities and returned to countries on flights with no opportunity to seek asylum—Biden administration amended this policy to exempt unaccompanied minors). Since 02/2021 CBP has carried out more than 520,000 expulsions. Many of these numbers could reflect repeated attempts at entry, however.</a:t>
            </a:r>
          </a:p>
        </p:txBody>
      </p:sp>
      <p:sp>
        <p:nvSpPr>
          <p:cNvPr id="4" name="Slide Number Placeholder 3"/>
          <p:cNvSpPr>
            <a:spLocks noGrp="1"/>
          </p:cNvSpPr>
          <p:nvPr>
            <p:ph type="sldNum" sz="quarter" idx="5"/>
          </p:nvPr>
        </p:nvSpPr>
        <p:spPr/>
        <p:txBody>
          <a:bodyPr/>
          <a:lstStyle/>
          <a:p>
            <a:fld id="{12D19B84-B9F7-4BB9-9B3C-EF9A561DC872}" type="slidenum">
              <a:rPr lang="en-US" smtClean="0"/>
              <a:t>6</a:t>
            </a:fld>
            <a:endParaRPr lang="en-US"/>
          </a:p>
        </p:txBody>
      </p:sp>
    </p:spTree>
    <p:extLst>
      <p:ext uri="{BB962C8B-B14F-4D97-AF65-F5344CB8AC3E}">
        <p14:creationId xmlns:p14="http://schemas.microsoft.com/office/powerpoint/2010/main" val="60928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https://www.uscis.gov/green-card/green-card-processes-and-procedures/public-charge</a:t>
            </a:r>
          </a:p>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7</a:t>
            </a:fld>
            <a:endParaRPr lang="en-US"/>
          </a:p>
        </p:txBody>
      </p:sp>
    </p:spTree>
    <p:extLst>
      <p:ext uri="{BB962C8B-B14F-4D97-AF65-F5344CB8AC3E}">
        <p14:creationId xmlns:p14="http://schemas.microsoft.com/office/powerpoint/2010/main" val="62249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b="1" dirty="0"/>
              <a:t>ICE must have reasonable suspicion which requires specific articulable facts which warrant the intrusion in order to hold for questioning. Race/ethnicity and language are not facts that can give reasonable suspicion of </a:t>
            </a:r>
            <a:r>
              <a:rPr lang="en-US" b="1" dirty="0" err="1"/>
              <a:t>noncitizenship</a:t>
            </a:r>
            <a:r>
              <a:rPr lang="en-US" b="1"/>
              <a:t>.</a:t>
            </a:r>
            <a:endParaRPr lang="en-US" b="1" dirty="0"/>
          </a:p>
          <a:p>
            <a:pPr lvl="1" eaLnBrk="1" hangingPunct="1"/>
            <a:endParaRPr lang="en-US" b="1" dirty="0"/>
          </a:p>
          <a:p>
            <a:pPr lvl="1" eaLnBrk="1" hangingPunct="1"/>
            <a:r>
              <a:rPr lang="en-US" b="1" dirty="0"/>
              <a:t>You DO have the right to remain silent. </a:t>
            </a:r>
            <a:r>
              <a:rPr lang="en-US" b="0" i="0" dirty="0">
                <a:solidFill>
                  <a:srgbClr val="74708C"/>
                </a:solidFill>
                <a:effectLst/>
                <a:latin typeface="Merriweather"/>
              </a:rPr>
              <a:t>“Am I being arrested or detained?” If the officer says no, then ask “Am I free to leave?” If they say yes, calmly walk away. If they arrest you, ask to call your lawyer.</a:t>
            </a:r>
            <a:endParaRPr lang="en-US" b="1" dirty="0"/>
          </a:p>
          <a:p>
            <a:pPr lvl="1" eaLnBrk="1" hangingPunct="1"/>
            <a:endParaRPr lang="en-US" b="1" dirty="0"/>
          </a:p>
          <a:p>
            <a:pPr lvl="1" eaLnBrk="1" hangingPunct="1"/>
            <a:r>
              <a:rPr lang="en-US" b="1" dirty="0"/>
              <a:t>Do not show any documents, except a letter from a lawyer or your US identification, like a driver’s license or a state id card. Above all, do not show any false documents! </a:t>
            </a:r>
          </a:p>
          <a:p>
            <a:pPr lvl="1" eaLnBrk="1" hangingPunct="1"/>
            <a:endParaRPr lang="en-US" b="1" dirty="0"/>
          </a:p>
          <a:p>
            <a:pPr lvl="1" eaLnBrk="1" hangingPunct="1"/>
            <a:r>
              <a:rPr lang="en-US" b="1" dirty="0"/>
              <a:t>Do not sign anything, especially an Order of Voluntary Departure, without first talking to a lawyer.</a:t>
            </a:r>
          </a:p>
          <a:p>
            <a:pPr lvl="1" eaLnBrk="1" hangingPunct="1"/>
            <a:endParaRPr lang="en-US" b="1" dirty="0"/>
          </a:p>
          <a:p>
            <a:pPr lvl="1" eaLnBrk="1" hangingPunct="1"/>
            <a:r>
              <a:rPr lang="en-US" b="1" dirty="0"/>
              <a:t>Don’t carry false documents or foreign identification.</a:t>
            </a:r>
          </a:p>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11</a:t>
            </a:fld>
            <a:endParaRPr lang="en-US"/>
          </a:p>
        </p:txBody>
      </p:sp>
    </p:spTree>
    <p:extLst>
      <p:ext uri="{BB962C8B-B14F-4D97-AF65-F5344CB8AC3E}">
        <p14:creationId xmlns:p14="http://schemas.microsoft.com/office/powerpoint/2010/main" val="194326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Ask to see a Search Warrant. If the official does not show you one, you do not have to open the door.</a:t>
            </a:r>
          </a:p>
          <a:p>
            <a:pPr eaLnBrk="1" hangingPunct="1"/>
            <a:endParaRPr lang="en-US" b="1" dirty="0"/>
          </a:p>
          <a:p>
            <a:pPr eaLnBrk="1" hangingPunct="1"/>
            <a:r>
              <a:rPr lang="en-US" b="1" dirty="0"/>
              <a:t>Do not sign anything, especially an Order of Voluntary Departure, without first talking to a lawyer. </a:t>
            </a:r>
          </a:p>
          <a:p>
            <a:pPr eaLnBrk="1" hangingPunct="1"/>
            <a:endParaRPr lang="en-US" b="1" dirty="0"/>
          </a:p>
          <a:p>
            <a:pPr eaLnBrk="1" hangingPunct="1"/>
            <a:r>
              <a:rPr lang="en-US" b="1" dirty="0"/>
              <a:t>“I do not consent to you being in my home. Please leave” or “I don’t want to talk to you right now.”</a:t>
            </a:r>
          </a:p>
          <a:p>
            <a:pPr eaLnBrk="1" hangingPunct="1"/>
            <a:endParaRPr lang="en-US" b="1" dirty="0"/>
          </a:p>
          <a:p>
            <a:pPr eaLnBrk="1" hangingPunct="1"/>
            <a:r>
              <a:rPr lang="en-US" b="1" dirty="0"/>
              <a:t>If you allow them in, you lose some of your rights.</a:t>
            </a:r>
          </a:p>
          <a:p>
            <a:pPr eaLnBrk="1" hangingPunct="1"/>
            <a:endParaRPr lang="en-US" b="1" dirty="0"/>
          </a:p>
          <a:p>
            <a:pPr eaLnBrk="1" hangingPunct="1"/>
            <a:endParaRPr lang="en-US" b="1" dirty="0"/>
          </a:p>
          <a:p>
            <a:pPr eaLnBrk="1" hangingPunct="1"/>
            <a:endParaRPr lang="en-US" b="1" dirty="0"/>
          </a:p>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12</a:t>
            </a:fld>
            <a:endParaRPr lang="en-US"/>
          </a:p>
        </p:txBody>
      </p:sp>
    </p:spTree>
    <p:extLst>
      <p:ext uri="{BB962C8B-B14F-4D97-AF65-F5344CB8AC3E}">
        <p14:creationId xmlns:p14="http://schemas.microsoft.com/office/powerpoint/2010/main" val="190655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Ask to see a Search Warrant. If the official does not show you one, you do not have to open the door.</a:t>
            </a:r>
          </a:p>
          <a:p>
            <a:pPr eaLnBrk="1" hangingPunct="1"/>
            <a:endParaRPr lang="en-US" b="1" dirty="0"/>
          </a:p>
          <a:p>
            <a:pPr eaLnBrk="1" hangingPunct="1"/>
            <a:r>
              <a:rPr lang="en-US" b="1" dirty="0"/>
              <a:t>Do not sign anything, especially an Order of Voluntary Departure, without first talking to a lawyer. </a:t>
            </a:r>
          </a:p>
          <a:p>
            <a:pPr eaLnBrk="1" hangingPunct="1"/>
            <a:endParaRPr lang="en-US" b="1" dirty="0"/>
          </a:p>
          <a:p>
            <a:pPr eaLnBrk="1" hangingPunct="1"/>
            <a:r>
              <a:rPr lang="en-US" b="1" dirty="0"/>
              <a:t>“I do not consent to you being in my home. Please leave” or “I don’t want to talk to you right now.”</a:t>
            </a:r>
          </a:p>
          <a:p>
            <a:pPr eaLnBrk="1" hangingPunct="1"/>
            <a:endParaRPr lang="en-US" b="1" dirty="0"/>
          </a:p>
          <a:p>
            <a:pPr eaLnBrk="1" hangingPunct="1"/>
            <a:r>
              <a:rPr lang="en-US" b="1" dirty="0"/>
              <a:t>If you allow them in, you lose some of your rights.</a:t>
            </a:r>
          </a:p>
          <a:p>
            <a:pPr eaLnBrk="1" hangingPunct="1"/>
            <a:endParaRPr lang="en-US" b="1" dirty="0"/>
          </a:p>
          <a:p>
            <a:pPr eaLnBrk="1" hangingPunct="1"/>
            <a:endParaRPr lang="en-US" b="1" dirty="0"/>
          </a:p>
          <a:p>
            <a:pPr eaLnBrk="1" hangingPunct="1"/>
            <a:endParaRPr lang="en-US" b="1" dirty="0"/>
          </a:p>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13</a:t>
            </a:fld>
            <a:endParaRPr lang="en-US"/>
          </a:p>
        </p:txBody>
      </p:sp>
    </p:spTree>
    <p:extLst>
      <p:ext uri="{BB962C8B-B14F-4D97-AF65-F5344CB8AC3E}">
        <p14:creationId xmlns:p14="http://schemas.microsoft.com/office/powerpoint/2010/main" val="233788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Do not run.  It is better to remain calm. </a:t>
            </a:r>
          </a:p>
          <a:p>
            <a:pPr eaLnBrk="1" hangingPunct="1"/>
            <a:r>
              <a:rPr lang="en-US" b="1" dirty="0"/>
              <a:t>You can calmly leave an area where the Immigration Service has come. </a:t>
            </a:r>
          </a:p>
          <a:p>
            <a:pPr eaLnBrk="1" hangingPunct="1"/>
            <a:endParaRPr lang="en-US" b="1" dirty="0"/>
          </a:p>
          <a:p>
            <a:pPr eaLnBrk="1" hangingPunct="1"/>
            <a:r>
              <a:rPr lang="en-US" b="0" i="0" dirty="0">
                <a:solidFill>
                  <a:srgbClr val="74708C"/>
                </a:solidFill>
                <a:effectLst/>
                <a:latin typeface="Merriweather"/>
              </a:rPr>
              <a:t>employers don’t have to let anybody enter their building without a search or arrest warrant. This may be a good topic to address ahead of time with your employer so that they understand their own rights and can better protect their employees.</a:t>
            </a:r>
            <a:endParaRPr lang="en-US" b="1" dirty="0"/>
          </a:p>
          <a:p>
            <a:pPr eaLnBrk="1" hangingPunct="1"/>
            <a:endParaRPr lang="en-US" b="1" dirty="0"/>
          </a:p>
          <a:p>
            <a:pPr eaLnBrk="1" hangingPunct="1"/>
            <a:r>
              <a:rPr lang="en-US" b="1" dirty="0"/>
              <a:t>Do not sign anything, especially an Order of Voluntary Departure, before talking with a lawyer.</a:t>
            </a:r>
            <a:r>
              <a:rPr lang="en-US" dirty="0"/>
              <a:t> </a:t>
            </a:r>
          </a:p>
          <a:p>
            <a:pPr eaLnBrk="1" hangingPunct="1"/>
            <a:endParaRPr lang="en-US" b="1" dirty="0"/>
          </a:p>
          <a:p>
            <a:pPr eaLnBrk="1" hangingPunct="1"/>
            <a:endParaRPr lang="en-US" b="1" dirty="0"/>
          </a:p>
          <a:p>
            <a:pPr eaLnBrk="1" hangingPunct="1"/>
            <a:endParaRPr lang="en-US" b="1" i="1" dirty="0"/>
          </a:p>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14</a:t>
            </a:fld>
            <a:endParaRPr lang="en-US"/>
          </a:p>
        </p:txBody>
      </p:sp>
    </p:spTree>
    <p:extLst>
      <p:ext uri="{BB962C8B-B14F-4D97-AF65-F5344CB8AC3E}">
        <p14:creationId xmlns:p14="http://schemas.microsoft.com/office/powerpoint/2010/main" val="334912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19B84-B9F7-4BB9-9B3C-EF9A561DC872}" type="slidenum">
              <a:rPr lang="en-US" smtClean="0"/>
              <a:t>16</a:t>
            </a:fld>
            <a:endParaRPr lang="en-US"/>
          </a:p>
        </p:txBody>
      </p:sp>
    </p:spTree>
    <p:extLst>
      <p:ext uri="{BB962C8B-B14F-4D97-AF65-F5344CB8AC3E}">
        <p14:creationId xmlns:p14="http://schemas.microsoft.com/office/powerpoint/2010/main" val="109104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20354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396298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372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2444148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198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179954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375808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409436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380669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EB568A-7BE4-4EDD-AC07-8D6C35D7B795}"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188676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EB568A-7BE4-4EDD-AC07-8D6C35D7B795}"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269988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EB568A-7BE4-4EDD-AC07-8D6C35D7B795}"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164114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EB568A-7BE4-4EDD-AC07-8D6C35D7B795}" type="datetimeFigureOut">
              <a:rPr lang="en-US" smtClean="0"/>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298488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B568A-7BE4-4EDD-AC07-8D6C35D7B795}"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810730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EB568A-7BE4-4EDD-AC07-8D6C35D7B795}"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C0B8-0046-42C1-8F1E-173A63500BAA}" type="slidenum">
              <a:rPr lang="en-US" smtClean="0"/>
              <a:t>‹#›</a:t>
            </a:fld>
            <a:endParaRPr lang="en-US"/>
          </a:p>
        </p:txBody>
      </p:sp>
    </p:spTree>
    <p:extLst>
      <p:ext uri="{BB962C8B-B14F-4D97-AF65-F5344CB8AC3E}">
        <p14:creationId xmlns:p14="http://schemas.microsoft.com/office/powerpoint/2010/main" val="271918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C0B8-0046-42C1-8F1E-173A63500BAA}" type="slidenum">
              <a:rPr lang="en-US" smtClean="0"/>
              <a:t>‹#›</a:t>
            </a:fld>
            <a:endParaRPr lang="en-US"/>
          </a:p>
        </p:txBody>
      </p:sp>
      <p:sp>
        <p:nvSpPr>
          <p:cNvPr id="5" name="Date Placeholder 4"/>
          <p:cNvSpPr>
            <a:spLocks noGrp="1"/>
          </p:cNvSpPr>
          <p:nvPr>
            <p:ph type="dt" sz="half" idx="10"/>
          </p:nvPr>
        </p:nvSpPr>
        <p:spPr/>
        <p:txBody>
          <a:bodyPr/>
          <a:lstStyle/>
          <a:p>
            <a:fld id="{E6EB568A-7BE4-4EDD-AC07-8D6C35D7B795}" type="datetimeFigureOut">
              <a:rPr lang="en-US" smtClean="0"/>
              <a:t>6/9/2021</a:t>
            </a:fld>
            <a:endParaRPr lang="en-US"/>
          </a:p>
        </p:txBody>
      </p:sp>
    </p:spTree>
    <p:extLst>
      <p:ext uri="{BB962C8B-B14F-4D97-AF65-F5344CB8AC3E}">
        <p14:creationId xmlns:p14="http://schemas.microsoft.com/office/powerpoint/2010/main" val="358649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EB568A-7BE4-4EDD-AC07-8D6C35D7B795}" type="datetimeFigureOut">
              <a:rPr lang="en-US" smtClean="0"/>
              <a:t>6/9/2021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FDDC0B8-0046-42C1-8F1E-173A63500BAA}" type="slidenum">
              <a:rPr lang="en-US" smtClean="0"/>
              <a:t>‹#›</a:t>
            </a:fld>
            <a:endParaRPr lang="en-US"/>
          </a:p>
        </p:txBody>
      </p:sp>
    </p:spTree>
    <p:extLst>
      <p:ext uri="{BB962C8B-B14F-4D97-AF65-F5344CB8AC3E}">
        <p14:creationId xmlns:p14="http://schemas.microsoft.com/office/powerpoint/2010/main" val="35823654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eattle.gov/iandraffairs/programs-and-services/legal-defense-fund-and-networ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ashingtonlawhelp.org/files/C9D2EA3F-0350-D9AF-ACAE-BF37E9BC9FFA/attachments/85DDF5D1-548E-4045-BB8D-54B0C818A771/8166en_temporary-custody-agreement_immigrants.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locator.ice.gov/odls/homePage.d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nate.gov/senators/senators-contact.htm" TargetMode="External"/><Relationship Id="rId2" Type="http://schemas.openxmlformats.org/officeDocument/2006/relationships/hyperlink" Target="https://www.house.gov/representatives/find-your-representativ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0CA1F6-0001-4C1F-AFC6-862C764E19EB}"/>
              </a:ext>
            </a:extLst>
          </p:cNvPr>
          <p:cNvPicPr/>
          <p:nvPr/>
        </p:nvPicPr>
        <p:blipFill rotWithShape="1">
          <a:blip r:embed="rId2" cstate="print">
            <a:extLst>
              <a:ext uri="{28A0092B-C50C-407E-A947-70E740481C1C}">
                <a14:useLocalDpi xmlns:a14="http://schemas.microsoft.com/office/drawing/2010/main" val="0"/>
              </a:ext>
            </a:extLst>
          </a:blip>
          <a:srcRect l="15009" r="15003" b="169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2" name="Title 1">
            <a:extLst>
              <a:ext uri="{FF2B5EF4-FFF2-40B4-BE49-F238E27FC236}">
                <a16:creationId xmlns:a16="http://schemas.microsoft.com/office/drawing/2014/main" id="{659948D0-43E5-4E59-81AA-33A0B41D22EE}"/>
              </a:ext>
            </a:extLst>
          </p:cNvPr>
          <p:cNvSpPr>
            <a:spLocks noGrp="1"/>
          </p:cNvSpPr>
          <p:nvPr>
            <p:ph type="ctrTitle"/>
          </p:nvPr>
        </p:nvSpPr>
        <p:spPr>
          <a:xfrm>
            <a:off x="5380563" y="1678665"/>
            <a:ext cx="3887839" cy="2372168"/>
          </a:xfrm>
        </p:spPr>
        <p:txBody>
          <a:bodyPr vert="horz" lIns="91440" tIns="45720" rIns="91440" bIns="45720" rtlCol="0" anchor="b">
            <a:normAutofit/>
          </a:bodyPr>
          <a:lstStyle/>
          <a:p>
            <a:pPr>
              <a:lnSpc>
                <a:spcPct val="90000"/>
              </a:lnSpc>
            </a:pPr>
            <a:r>
              <a:rPr lang="en-US" sz="3800" dirty="0"/>
              <a:t>IMMIGRATION UPDATES</a:t>
            </a:r>
            <a:br>
              <a:rPr lang="en-US" sz="3800" dirty="0"/>
            </a:br>
            <a:br>
              <a:rPr lang="en-US" sz="3800" dirty="0"/>
            </a:br>
            <a:endParaRPr lang="en-US" sz="3800" dirty="0"/>
          </a:p>
        </p:txBody>
      </p:sp>
      <p:sp>
        <p:nvSpPr>
          <p:cNvPr id="3" name="Subtitle 2">
            <a:extLst>
              <a:ext uri="{FF2B5EF4-FFF2-40B4-BE49-F238E27FC236}">
                <a16:creationId xmlns:a16="http://schemas.microsoft.com/office/drawing/2014/main" id="{4CF7B92F-B626-4DEC-94FA-C3A9B1CE4D74}"/>
              </a:ext>
            </a:extLst>
          </p:cNvPr>
          <p:cNvSpPr>
            <a:spLocks noGrp="1"/>
          </p:cNvSpPr>
          <p:nvPr>
            <p:ph type="subTitle" idx="1"/>
          </p:nvPr>
        </p:nvSpPr>
        <p:spPr>
          <a:xfrm>
            <a:off x="5380563" y="4050833"/>
            <a:ext cx="3893440" cy="1096899"/>
          </a:xfrm>
        </p:spPr>
        <p:txBody>
          <a:bodyPr vert="horz" lIns="91440" tIns="45720" rIns="91440" bIns="45720" rtlCol="0" anchor="t">
            <a:normAutofit/>
          </a:bodyPr>
          <a:lstStyle/>
          <a:p>
            <a:pPr fontAlgn="auto">
              <a:lnSpc>
                <a:spcPct val="90000"/>
              </a:lnSpc>
              <a:defRPr/>
            </a:pPr>
            <a:r>
              <a:rPr lang="en-US" b="1" dirty="0"/>
              <a:t>immigration@waccofseattle.org</a:t>
            </a:r>
          </a:p>
          <a:p>
            <a:pPr fontAlgn="auto">
              <a:lnSpc>
                <a:spcPct val="90000"/>
              </a:lnSpc>
              <a:defRPr/>
            </a:pPr>
            <a:r>
              <a:rPr lang="en-US" b="1" dirty="0"/>
              <a:t>206-636-9882</a:t>
            </a:r>
          </a:p>
          <a:p>
            <a:pPr fontAlgn="auto">
              <a:lnSpc>
                <a:spcPct val="90000"/>
              </a:lnSpc>
              <a:defRPr/>
            </a:pPr>
            <a:r>
              <a:rPr lang="en-US" b="1" dirty="0"/>
              <a:t>www.waccofseattle.org</a:t>
            </a:r>
          </a:p>
          <a:p>
            <a:pPr>
              <a:lnSpc>
                <a:spcPct val="90000"/>
              </a:lnSpc>
            </a:pPr>
            <a:endParaRPr lang="en-US" dirty="0"/>
          </a:p>
        </p:txBody>
      </p:sp>
      <p:sp>
        <p:nvSpPr>
          <p:cNvPr id="4" name="TextBox 3">
            <a:extLst>
              <a:ext uri="{FF2B5EF4-FFF2-40B4-BE49-F238E27FC236}">
                <a16:creationId xmlns:a16="http://schemas.microsoft.com/office/drawing/2014/main" id="{76C5D2D4-6FBF-47E6-8087-E3B4C1CFECA0}"/>
              </a:ext>
            </a:extLst>
          </p:cNvPr>
          <p:cNvSpPr txBox="1"/>
          <p:nvPr/>
        </p:nvSpPr>
        <p:spPr>
          <a:xfrm>
            <a:off x="7616582" y="5911702"/>
            <a:ext cx="3303639" cy="723275"/>
          </a:xfrm>
          <a:prstGeom prst="rect">
            <a:avLst/>
          </a:prstGeom>
          <a:noFill/>
        </p:spPr>
        <p:txBody>
          <a:bodyPr wrap="square" rtlCol="0">
            <a:spAutoFit/>
          </a:bodyPr>
          <a:lstStyle/>
          <a:p>
            <a:pPr>
              <a:spcAft>
                <a:spcPts val="600"/>
              </a:spcAft>
            </a:pPr>
            <a:r>
              <a:rPr lang="en-US" dirty="0"/>
              <a:t>Steven Denton</a:t>
            </a:r>
          </a:p>
          <a:p>
            <a:pPr>
              <a:spcAft>
                <a:spcPts val="600"/>
              </a:spcAft>
            </a:pPr>
            <a:endParaRPr lang="en-US" dirty="0"/>
          </a:p>
        </p:txBody>
      </p:sp>
    </p:spTree>
    <p:extLst>
      <p:ext uri="{BB962C8B-B14F-4D97-AF65-F5344CB8AC3E}">
        <p14:creationId xmlns:p14="http://schemas.microsoft.com/office/powerpoint/2010/main" val="284516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E03D0-55C7-4AB7-AF4F-313A3AB58C5B}"/>
              </a:ext>
            </a:extLst>
          </p:cNvPr>
          <p:cNvSpPr>
            <a:spLocks noGrp="1"/>
          </p:cNvSpPr>
          <p:nvPr>
            <p:ph type="ctrTitle"/>
          </p:nvPr>
        </p:nvSpPr>
        <p:spPr>
          <a:xfrm>
            <a:off x="1405467" y="2265298"/>
            <a:ext cx="7766936" cy="1646302"/>
          </a:xfrm>
        </p:spPr>
        <p:txBody>
          <a:bodyPr/>
          <a:lstStyle/>
          <a:p>
            <a:pPr algn="ctr"/>
            <a:r>
              <a:rPr lang="en-US" sz="7200" dirty="0"/>
              <a:t>Know Your Rights </a:t>
            </a:r>
          </a:p>
        </p:txBody>
      </p:sp>
    </p:spTree>
    <p:extLst>
      <p:ext uri="{BB962C8B-B14F-4D97-AF65-F5344CB8AC3E}">
        <p14:creationId xmlns:p14="http://schemas.microsoft.com/office/powerpoint/2010/main" val="238153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2871-3FB0-4AE6-BBF0-A775BD3546D1}"/>
              </a:ext>
            </a:extLst>
          </p:cNvPr>
          <p:cNvSpPr>
            <a:spLocks noGrp="1"/>
          </p:cNvSpPr>
          <p:nvPr>
            <p:ph type="title"/>
          </p:nvPr>
        </p:nvSpPr>
        <p:spPr>
          <a:xfrm>
            <a:off x="228600" y="609600"/>
            <a:ext cx="9639300" cy="707886"/>
          </a:xfrm>
        </p:spPr>
        <p:txBody>
          <a:bodyPr>
            <a:normAutofit fontScale="90000"/>
          </a:bodyPr>
          <a:lstStyle/>
          <a:p>
            <a:r>
              <a:rPr lang="en-US" b="1" dirty="0"/>
              <a:t>If Immigration or Police Stop You On the Street </a:t>
            </a:r>
          </a:p>
        </p:txBody>
      </p:sp>
      <p:sp>
        <p:nvSpPr>
          <p:cNvPr id="3" name="Content Placeholder 2">
            <a:extLst>
              <a:ext uri="{FF2B5EF4-FFF2-40B4-BE49-F238E27FC236}">
                <a16:creationId xmlns:a16="http://schemas.microsoft.com/office/drawing/2014/main" id="{9ACEB64C-8F97-40DE-A2D1-10D21747FCD6}"/>
              </a:ext>
            </a:extLst>
          </p:cNvPr>
          <p:cNvSpPr>
            <a:spLocks noGrp="1"/>
          </p:cNvSpPr>
          <p:nvPr>
            <p:ph idx="1"/>
          </p:nvPr>
        </p:nvSpPr>
        <p:spPr>
          <a:xfrm>
            <a:off x="677334" y="1317486"/>
            <a:ext cx="8596668" cy="4913159"/>
          </a:xfrm>
        </p:spPr>
        <p:txBody>
          <a:bodyPr>
            <a:normAutofit/>
          </a:bodyPr>
          <a:lstStyle/>
          <a:p>
            <a:r>
              <a:rPr lang="en-US" dirty="0"/>
              <a:t>Do not run, Ask if you are free to go</a:t>
            </a:r>
          </a:p>
          <a:p>
            <a:r>
              <a:rPr lang="en-US" sz="2000" u="sng" dirty="0">
                <a:solidFill>
                  <a:srgbClr val="FF0000"/>
                </a:solidFill>
              </a:rPr>
              <a:t>Remain Silent</a:t>
            </a:r>
          </a:p>
          <a:p>
            <a:pPr lvl="1"/>
            <a:r>
              <a:rPr lang="en-US" dirty="0"/>
              <a:t>Do not say where you were born </a:t>
            </a:r>
          </a:p>
          <a:p>
            <a:pPr lvl="1"/>
            <a:r>
              <a:rPr lang="en-US" dirty="0"/>
              <a:t>Do not tell them how you entered the US</a:t>
            </a:r>
          </a:p>
          <a:p>
            <a:r>
              <a:rPr lang="en-US" dirty="0"/>
              <a:t>Do not show any documents</a:t>
            </a:r>
          </a:p>
          <a:p>
            <a:pPr lvl="1"/>
            <a:r>
              <a:rPr lang="en-US" dirty="0"/>
              <a:t>If immigration asks to see your immigration documents, and you have an immigration status, you must show them (do not lie or provide false documents)</a:t>
            </a:r>
          </a:p>
          <a:p>
            <a:pPr lvl="1"/>
            <a:r>
              <a:rPr lang="en-US" dirty="0"/>
              <a:t>Police can require you to show an ID if you are driving a car or in situations involving alcohol</a:t>
            </a:r>
          </a:p>
          <a:p>
            <a:r>
              <a:rPr lang="en-US" dirty="0"/>
              <a:t>Do not consent to a search</a:t>
            </a:r>
          </a:p>
          <a:p>
            <a:pPr lvl="1"/>
            <a:r>
              <a:rPr lang="en-US" dirty="0"/>
              <a:t>ICE cannot search you without probable cause</a:t>
            </a:r>
          </a:p>
          <a:p>
            <a:pPr lvl="1"/>
            <a:r>
              <a:rPr lang="en-US" dirty="0"/>
              <a:t>Police may pat you down if they suspect a weapon</a:t>
            </a:r>
          </a:p>
          <a:p>
            <a:r>
              <a:rPr lang="en-US" dirty="0"/>
              <a:t>If detained, remain silent, do not sign anything, ask to speak to a lawyer</a:t>
            </a:r>
          </a:p>
        </p:txBody>
      </p:sp>
      <p:pic>
        <p:nvPicPr>
          <p:cNvPr id="5" name="Picture 4">
            <a:extLst>
              <a:ext uri="{FF2B5EF4-FFF2-40B4-BE49-F238E27FC236}">
                <a16:creationId xmlns:a16="http://schemas.microsoft.com/office/drawing/2014/main" id="{2E8BAEFC-F383-4939-99EE-8260FEB14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2405" y="2159159"/>
            <a:ext cx="2539682" cy="2539682"/>
          </a:xfrm>
          <a:prstGeom prst="rect">
            <a:avLst/>
          </a:prstGeom>
        </p:spPr>
      </p:pic>
    </p:spTree>
    <p:extLst>
      <p:ext uri="{BB962C8B-B14F-4D97-AF65-F5344CB8AC3E}">
        <p14:creationId xmlns:p14="http://schemas.microsoft.com/office/powerpoint/2010/main" val="323673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7C6C-F974-4326-91DD-94A53845D9A2}"/>
              </a:ext>
            </a:extLst>
          </p:cNvPr>
          <p:cNvSpPr>
            <a:spLocks noGrp="1"/>
          </p:cNvSpPr>
          <p:nvPr>
            <p:ph type="title"/>
          </p:nvPr>
        </p:nvSpPr>
        <p:spPr>
          <a:xfrm>
            <a:off x="195209" y="640423"/>
            <a:ext cx="9686210" cy="1320800"/>
          </a:xfrm>
        </p:spPr>
        <p:txBody>
          <a:bodyPr/>
          <a:lstStyle/>
          <a:p>
            <a:r>
              <a:rPr lang="en-US" b="1" dirty="0"/>
              <a:t>If Immigration/Police Come to Your Home</a:t>
            </a:r>
          </a:p>
        </p:txBody>
      </p:sp>
      <p:sp>
        <p:nvSpPr>
          <p:cNvPr id="3" name="Content Placeholder 2">
            <a:extLst>
              <a:ext uri="{FF2B5EF4-FFF2-40B4-BE49-F238E27FC236}">
                <a16:creationId xmlns:a16="http://schemas.microsoft.com/office/drawing/2014/main" id="{065354C3-ECC8-4CA7-B000-2F5281A75DE5}"/>
              </a:ext>
            </a:extLst>
          </p:cNvPr>
          <p:cNvSpPr>
            <a:spLocks noGrp="1"/>
          </p:cNvSpPr>
          <p:nvPr>
            <p:ph idx="1"/>
          </p:nvPr>
        </p:nvSpPr>
        <p:spPr>
          <a:xfrm>
            <a:off x="195209" y="1487201"/>
            <a:ext cx="8970100" cy="525805"/>
          </a:xfrm>
        </p:spPr>
        <p:txBody>
          <a:bodyPr>
            <a:normAutofit/>
          </a:bodyPr>
          <a:lstStyle/>
          <a:p>
            <a:r>
              <a:rPr lang="en-US" sz="2400" dirty="0"/>
              <a:t>Do not open the door, ask for identification and a warrant</a:t>
            </a:r>
          </a:p>
          <a:p>
            <a:pPr marL="0" indent="0">
              <a:buNone/>
            </a:pPr>
            <a:endParaRPr lang="en-US" sz="2000" dirty="0"/>
          </a:p>
        </p:txBody>
      </p:sp>
      <p:pic>
        <p:nvPicPr>
          <p:cNvPr id="6" name="Picture 5">
            <a:extLst>
              <a:ext uri="{FF2B5EF4-FFF2-40B4-BE49-F238E27FC236}">
                <a16:creationId xmlns:a16="http://schemas.microsoft.com/office/drawing/2014/main" id="{C142AFA7-F77F-4BB1-95B2-183DDAED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017" y="2127498"/>
            <a:ext cx="2369437" cy="2232454"/>
          </a:xfrm>
          <a:prstGeom prst="rect">
            <a:avLst/>
          </a:prstGeom>
        </p:spPr>
      </p:pic>
      <p:pic>
        <p:nvPicPr>
          <p:cNvPr id="4" name="Content Placeholder 9">
            <a:extLst>
              <a:ext uri="{FF2B5EF4-FFF2-40B4-BE49-F238E27FC236}">
                <a16:creationId xmlns:a16="http://schemas.microsoft.com/office/drawing/2014/main" id="{0E1BE04D-2FED-4F91-AB77-DBA793FF66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08" y="1961223"/>
            <a:ext cx="4288606" cy="4797458"/>
          </a:xfrm>
          <a:prstGeom prst="rect">
            <a:avLst/>
          </a:prstGeom>
        </p:spPr>
      </p:pic>
      <p:pic>
        <p:nvPicPr>
          <p:cNvPr id="8" name="Content Placeholder 8">
            <a:extLst>
              <a:ext uri="{FF2B5EF4-FFF2-40B4-BE49-F238E27FC236}">
                <a16:creationId xmlns:a16="http://schemas.microsoft.com/office/drawing/2014/main" id="{CA7D3ED7-FDE4-4402-BFB1-37F9A4BE4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686" y="2013006"/>
            <a:ext cx="4650004" cy="3646068"/>
          </a:xfrm>
          <a:prstGeom prst="rect">
            <a:avLst/>
          </a:prstGeom>
        </p:spPr>
      </p:pic>
    </p:spTree>
    <p:extLst>
      <p:ext uri="{BB962C8B-B14F-4D97-AF65-F5344CB8AC3E}">
        <p14:creationId xmlns:p14="http://schemas.microsoft.com/office/powerpoint/2010/main" val="252645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7C6C-F974-4326-91DD-94A53845D9A2}"/>
              </a:ext>
            </a:extLst>
          </p:cNvPr>
          <p:cNvSpPr>
            <a:spLocks noGrp="1"/>
          </p:cNvSpPr>
          <p:nvPr>
            <p:ph type="title"/>
          </p:nvPr>
        </p:nvSpPr>
        <p:spPr>
          <a:xfrm>
            <a:off x="195209" y="640423"/>
            <a:ext cx="9686210" cy="1320800"/>
          </a:xfrm>
        </p:spPr>
        <p:txBody>
          <a:bodyPr/>
          <a:lstStyle/>
          <a:p>
            <a:r>
              <a:rPr lang="en-US" b="1" dirty="0"/>
              <a:t>If Immigration/Police Come to Your Home</a:t>
            </a:r>
          </a:p>
        </p:txBody>
      </p:sp>
      <p:sp>
        <p:nvSpPr>
          <p:cNvPr id="3" name="Content Placeholder 2">
            <a:extLst>
              <a:ext uri="{FF2B5EF4-FFF2-40B4-BE49-F238E27FC236}">
                <a16:creationId xmlns:a16="http://schemas.microsoft.com/office/drawing/2014/main" id="{065354C3-ECC8-4CA7-B000-2F5281A75DE5}"/>
              </a:ext>
            </a:extLst>
          </p:cNvPr>
          <p:cNvSpPr>
            <a:spLocks noGrp="1"/>
          </p:cNvSpPr>
          <p:nvPr>
            <p:ph idx="1"/>
          </p:nvPr>
        </p:nvSpPr>
        <p:spPr>
          <a:xfrm>
            <a:off x="195209" y="1487201"/>
            <a:ext cx="8970100" cy="4957844"/>
          </a:xfrm>
        </p:spPr>
        <p:txBody>
          <a:bodyPr>
            <a:normAutofit/>
          </a:bodyPr>
          <a:lstStyle/>
          <a:p>
            <a:r>
              <a:rPr lang="en-US" sz="2400" dirty="0"/>
              <a:t>If you must allow immigration in your home:</a:t>
            </a:r>
          </a:p>
          <a:p>
            <a:pPr lvl="1"/>
            <a:r>
              <a:rPr lang="en-US" sz="2200" dirty="0"/>
              <a:t>Say that you do not consent to a search</a:t>
            </a:r>
          </a:p>
          <a:p>
            <a:pPr lvl="1"/>
            <a:r>
              <a:rPr lang="en-US" sz="2200" dirty="0"/>
              <a:t>You or a family member may record the interaction</a:t>
            </a:r>
          </a:p>
          <a:p>
            <a:pPr lvl="1"/>
            <a:r>
              <a:rPr lang="en-US" sz="2200" dirty="0"/>
              <a:t>Remain silent</a:t>
            </a:r>
          </a:p>
          <a:p>
            <a:pPr lvl="1"/>
            <a:r>
              <a:rPr lang="en-US" sz="2200" dirty="0"/>
              <a:t>If detained, remain silent, do not sign anything, ask to speak to a lawyer</a:t>
            </a:r>
          </a:p>
          <a:p>
            <a:pPr lvl="1"/>
            <a:r>
              <a:rPr lang="en-US" sz="2200" dirty="0"/>
              <a:t>Report the activity</a:t>
            </a:r>
          </a:p>
          <a:p>
            <a:pPr lvl="2"/>
            <a:r>
              <a:rPr lang="en-US" sz="2000" dirty="0"/>
              <a:t>National Immigration Project</a:t>
            </a:r>
          </a:p>
          <a:p>
            <a:pPr lvl="2"/>
            <a:r>
              <a:rPr lang="en-US" sz="2000" b="0" i="0" dirty="0">
                <a:solidFill>
                  <a:srgbClr val="202124"/>
                </a:solidFill>
                <a:effectLst/>
                <a:latin typeface="+mj-lt"/>
              </a:rPr>
              <a:t>1-(844) 363-1423</a:t>
            </a:r>
            <a:endParaRPr lang="en-US" sz="2000" dirty="0">
              <a:latin typeface="+mj-lt"/>
            </a:endParaRPr>
          </a:p>
          <a:p>
            <a:pPr marL="0" indent="0">
              <a:buNone/>
            </a:pPr>
            <a:endParaRPr lang="en-US" sz="2000" dirty="0"/>
          </a:p>
        </p:txBody>
      </p:sp>
      <p:pic>
        <p:nvPicPr>
          <p:cNvPr id="6" name="Picture 5">
            <a:extLst>
              <a:ext uri="{FF2B5EF4-FFF2-40B4-BE49-F238E27FC236}">
                <a16:creationId xmlns:a16="http://schemas.microsoft.com/office/drawing/2014/main" id="{C142AFA7-F77F-4BB1-95B2-183DDAEDB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6017" y="2127498"/>
            <a:ext cx="2369437" cy="2232454"/>
          </a:xfrm>
          <a:prstGeom prst="rect">
            <a:avLst/>
          </a:prstGeom>
        </p:spPr>
      </p:pic>
    </p:spTree>
    <p:extLst>
      <p:ext uri="{BB962C8B-B14F-4D97-AF65-F5344CB8AC3E}">
        <p14:creationId xmlns:p14="http://schemas.microsoft.com/office/powerpoint/2010/main" val="64306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F368-321C-41D8-B8A6-D479416EE38B}"/>
              </a:ext>
            </a:extLst>
          </p:cNvPr>
          <p:cNvSpPr>
            <a:spLocks noGrp="1"/>
          </p:cNvSpPr>
          <p:nvPr>
            <p:ph type="title"/>
          </p:nvPr>
        </p:nvSpPr>
        <p:spPr>
          <a:xfrm>
            <a:off x="184935" y="292100"/>
            <a:ext cx="10263883" cy="1320800"/>
          </a:xfrm>
        </p:spPr>
        <p:txBody>
          <a:bodyPr/>
          <a:lstStyle/>
          <a:p>
            <a:r>
              <a:rPr lang="en-US" b="1" dirty="0"/>
              <a:t>If Immigration/Police Come to Your Work</a:t>
            </a:r>
          </a:p>
        </p:txBody>
      </p:sp>
      <p:sp>
        <p:nvSpPr>
          <p:cNvPr id="3" name="Content Placeholder 2">
            <a:extLst>
              <a:ext uri="{FF2B5EF4-FFF2-40B4-BE49-F238E27FC236}">
                <a16:creationId xmlns:a16="http://schemas.microsoft.com/office/drawing/2014/main" id="{DF7CB303-86FF-47D0-A291-D182A06DC069}"/>
              </a:ext>
            </a:extLst>
          </p:cNvPr>
          <p:cNvSpPr>
            <a:spLocks noGrp="1"/>
          </p:cNvSpPr>
          <p:nvPr>
            <p:ph idx="1"/>
          </p:nvPr>
        </p:nvSpPr>
        <p:spPr>
          <a:xfrm>
            <a:off x="677334" y="1224116"/>
            <a:ext cx="8596668" cy="5268526"/>
          </a:xfrm>
        </p:spPr>
        <p:txBody>
          <a:bodyPr>
            <a:normAutofit/>
          </a:bodyPr>
          <a:lstStyle/>
          <a:p>
            <a:r>
              <a:rPr lang="en-US" sz="2400" dirty="0"/>
              <a:t>ICE/Police need warrants to enter private spaces</a:t>
            </a:r>
          </a:p>
          <a:p>
            <a:r>
              <a:rPr lang="en-US" sz="2400" dirty="0"/>
              <a:t>Do not run</a:t>
            </a:r>
          </a:p>
          <a:p>
            <a:r>
              <a:rPr lang="en-US" sz="2400" dirty="0"/>
              <a:t>You may leave the area calmly </a:t>
            </a:r>
          </a:p>
          <a:p>
            <a:pPr marL="0" indent="0">
              <a:buNone/>
            </a:pPr>
            <a:r>
              <a:rPr lang="en-US" sz="2400" b="1" dirty="0"/>
              <a:t>If you are questioned:</a:t>
            </a:r>
          </a:p>
          <a:p>
            <a:r>
              <a:rPr lang="en-US" sz="2400" dirty="0"/>
              <a:t>Ask if you are free to leave</a:t>
            </a:r>
          </a:p>
          <a:p>
            <a:r>
              <a:rPr lang="en-US" sz="2400" dirty="0"/>
              <a:t>Remain Silent</a:t>
            </a:r>
          </a:p>
          <a:p>
            <a:r>
              <a:rPr lang="en-US" sz="2400" dirty="0"/>
              <a:t>Do not show documents</a:t>
            </a:r>
          </a:p>
          <a:p>
            <a:r>
              <a:rPr lang="en-US" sz="2400" dirty="0"/>
              <a:t>Do not consent to a search</a:t>
            </a:r>
          </a:p>
          <a:p>
            <a:pPr marL="0" indent="0">
              <a:buNone/>
            </a:pPr>
            <a:r>
              <a:rPr lang="en-US" sz="2400" b="1" dirty="0"/>
              <a:t>If you are detained:</a:t>
            </a:r>
          </a:p>
          <a:p>
            <a:r>
              <a:rPr lang="en-US" sz="2400" dirty="0"/>
              <a:t>Remain Silent, Do not sign anything, Ask for a Lawyer</a:t>
            </a:r>
          </a:p>
        </p:txBody>
      </p:sp>
      <p:pic>
        <p:nvPicPr>
          <p:cNvPr id="8" name="Picture 7" descr="A picture containing background pattern&#10;&#10;Description automatically generated">
            <a:extLst>
              <a:ext uri="{FF2B5EF4-FFF2-40B4-BE49-F238E27FC236}">
                <a16:creationId xmlns:a16="http://schemas.microsoft.com/office/drawing/2014/main" id="{7CD2D5DD-AC36-41A2-89B3-01399EAD5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381" y="1998966"/>
            <a:ext cx="2681657" cy="2681657"/>
          </a:xfrm>
          <a:prstGeom prst="rect">
            <a:avLst/>
          </a:prstGeom>
        </p:spPr>
      </p:pic>
    </p:spTree>
    <p:extLst>
      <p:ext uri="{BB962C8B-B14F-4D97-AF65-F5344CB8AC3E}">
        <p14:creationId xmlns:p14="http://schemas.microsoft.com/office/powerpoint/2010/main" val="323253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E03D0-55C7-4AB7-AF4F-313A3AB58C5B}"/>
              </a:ext>
            </a:extLst>
          </p:cNvPr>
          <p:cNvSpPr>
            <a:spLocks noGrp="1"/>
          </p:cNvSpPr>
          <p:nvPr>
            <p:ph type="ctrTitle"/>
          </p:nvPr>
        </p:nvSpPr>
        <p:spPr>
          <a:xfrm>
            <a:off x="1446563" y="2881748"/>
            <a:ext cx="8272789" cy="1646302"/>
          </a:xfrm>
        </p:spPr>
        <p:txBody>
          <a:bodyPr/>
          <a:lstStyle/>
          <a:p>
            <a:pPr algn="ctr"/>
            <a:r>
              <a:rPr lang="en-US" sz="7200" dirty="0"/>
              <a:t>Creating a Family </a:t>
            </a:r>
            <a:br>
              <a:rPr lang="en-US" sz="7200" dirty="0"/>
            </a:br>
            <a:r>
              <a:rPr lang="en-US" sz="7200" dirty="0"/>
              <a:t>Preparedness Plan</a:t>
            </a:r>
          </a:p>
        </p:txBody>
      </p:sp>
    </p:spTree>
    <p:extLst>
      <p:ext uri="{BB962C8B-B14F-4D97-AF65-F5344CB8AC3E}">
        <p14:creationId xmlns:p14="http://schemas.microsoft.com/office/powerpoint/2010/main" val="413570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6673-1A4A-4990-82C1-F775D2E59DF6}"/>
              </a:ext>
            </a:extLst>
          </p:cNvPr>
          <p:cNvSpPr>
            <a:spLocks noGrp="1"/>
          </p:cNvSpPr>
          <p:nvPr>
            <p:ph type="title"/>
          </p:nvPr>
        </p:nvSpPr>
        <p:spPr>
          <a:xfrm>
            <a:off x="677334" y="483326"/>
            <a:ext cx="8596668" cy="1320800"/>
          </a:xfrm>
        </p:spPr>
        <p:txBody>
          <a:bodyPr/>
          <a:lstStyle/>
          <a:p>
            <a:r>
              <a:rPr lang="en-US" dirty="0"/>
              <a:t>How to Be Prepared</a:t>
            </a:r>
          </a:p>
        </p:txBody>
      </p:sp>
      <p:sp>
        <p:nvSpPr>
          <p:cNvPr id="3" name="Content Placeholder 2">
            <a:extLst>
              <a:ext uri="{FF2B5EF4-FFF2-40B4-BE49-F238E27FC236}">
                <a16:creationId xmlns:a16="http://schemas.microsoft.com/office/drawing/2014/main" id="{F1E1FCF0-B8A7-4B13-9732-5C6835959E7F}"/>
              </a:ext>
            </a:extLst>
          </p:cNvPr>
          <p:cNvSpPr>
            <a:spLocks noGrp="1"/>
          </p:cNvSpPr>
          <p:nvPr>
            <p:ph idx="1"/>
          </p:nvPr>
        </p:nvSpPr>
        <p:spPr>
          <a:xfrm>
            <a:off x="677334" y="1294543"/>
            <a:ext cx="8596668" cy="5280917"/>
          </a:xfrm>
        </p:spPr>
        <p:txBody>
          <a:bodyPr>
            <a:normAutofit fontScale="85000" lnSpcReduction="20000"/>
          </a:bodyPr>
          <a:lstStyle/>
          <a:p>
            <a:r>
              <a:rPr lang="en-US" sz="2100" dirty="0"/>
              <a:t>Identify a Legal Aid Association </a:t>
            </a:r>
          </a:p>
          <a:p>
            <a:pPr lvl="1"/>
            <a:r>
              <a:rPr lang="en-US" sz="2100" dirty="0"/>
              <a:t>Office of Immigrant and Refugee Affairs: </a:t>
            </a:r>
            <a:r>
              <a:rPr lang="en-US" sz="2100" dirty="0">
                <a:solidFill>
                  <a:srgbClr val="0070C0"/>
                </a:solidFill>
              </a:rPr>
              <a:t>202-727-8515</a:t>
            </a:r>
          </a:p>
          <a:p>
            <a:pPr lvl="1"/>
            <a:r>
              <a:rPr lang="en-US" sz="2100" dirty="0"/>
              <a:t>ELDN (Expanded Seattle-King County Immigrant Legal Defense Network) </a:t>
            </a:r>
            <a:r>
              <a:rPr lang="en-US" sz="2100" dirty="0">
                <a:hlinkClick r:id="rId3"/>
              </a:rPr>
              <a:t>https://www.seattle.gov/iandraffairs/programs-and-services/legal-defense-fund-and-network</a:t>
            </a:r>
            <a:endParaRPr lang="en-US" sz="2100" dirty="0"/>
          </a:p>
          <a:p>
            <a:pPr lvl="1"/>
            <a:r>
              <a:rPr lang="en-US" sz="2100" dirty="0"/>
              <a:t>King County Public Defense: </a:t>
            </a:r>
            <a:r>
              <a:rPr lang="en-US" sz="2100" dirty="0">
                <a:solidFill>
                  <a:srgbClr val="0070C0"/>
                </a:solidFill>
              </a:rPr>
              <a:t>206-296-7662</a:t>
            </a:r>
            <a:endParaRPr lang="en-US" sz="2100" dirty="0"/>
          </a:p>
          <a:p>
            <a:pPr marL="0" indent="0">
              <a:buNone/>
            </a:pPr>
            <a:endParaRPr lang="en-US" sz="2100" dirty="0"/>
          </a:p>
          <a:p>
            <a:r>
              <a:rPr lang="en-US" sz="2100" dirty="0"/>
              <a:t>Make a Child Care Plan</a:t>
            </a:r>
          </a:p>
          <a:p>
            <a:pPr lvl="1"/>
            <a:r>
              <a:rPr lang="en-US" sz="2100" dirty="0"/>
              <a:t>Find a trusted adult who can care for your child if you cannot. </a:t>
            </a:r>
          </a:p>
          <a:p>
            <a:pPr lvl="2"/>
            <a:r>
              <a:rPr lang="en-US" sz="2100" dirty="0"/>
              <a:t>Consider filling out a “Temporary Parental Consent” form.</a:t>
            </a:r>
          </a:p>
          <a:p>
            <a:pPr lvl="2"/>
            <a:r>
              <a:rPr lang="en-US" sz="2100" dirty="0"/>
              <a:t>Does not need to be notarized, unless you want child to travel across international borders. </a:t>
            </a:r>
            <a:r>
              <a:rPr lang="en-US" sz="2100" dirty="0">
                <a:hlinkClick r:id="rId4"/>
              </a:rPr>
              <a:t>https://www.washingtonlawhelp.org/files/C9D2EA3F-0350-D9AF-ACAE-BF37E9BC9FFA/attachments/85DDF5D1-548E-4045-BB8D-54B0C818A771/8166en_temporary-custody-agreement_immigrants.pdf</a:t>
            </a:r>
            <a:endParaRPr lang="en-US" sz="2100" dirty="0"/>
          </a:p>
          <a:p>
            <a:pPr lvl="1"/>
            <a:r>
              <a:rPr lang="en-US" sz="2100" dirty="0"/>
              <a:t>Have a list of emergency numbers and contact information </a:t>
            </a:r>
          </a:p>
          <a:p>
            <a:pPr lvl="1"/>
            <a:r>
              <a:rPr lang="en-US" sz="2100" dirty="0"/>
              <a:t>Discuss this plan with your child</a:t>
            </a:r>
          </a:p>
          <a:p>
            <a:pPr marL="457200" lvl="1" indent="0">
              <a:buNone/>
            </a:pPr>
            <a:endParaRPr lang="en-US" sz="1800" dirty="0"/>
          </a:p>
          <a:p>
            <a:pPr marL="457200" lvl="1" indent="0">
              <a:buNone/>
            </a:pPr>
            <a:endParaRPr lang="en-US" dirty="0"/>
          </a:p>
        </p:txBody>
      </p:sp>
    </p:spTree>
    <p:extLst>
      <p:ext uri="{BB962C8B-B14F-4D97-AF65-F5344CB8AC3E}">
        <p14:creationId xmlns:p14="http://schemas.microsoft.com/office/powerpoint/2010/main" val="84823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9A0B-CD53-4006-B42F-81A256C896A2}"/>
              </a:ext>
            </a:extLst>
          </p:cNvPr>
          <p:cNvSpPr>
            <a:spLocks noGrp="1"/>
          </p:cNvSpPr>
          <p:nvPr>
            <p:ph type="title"/>
          </p:nvPr>
        </p:nvSpPr>
        <p:spPr/>
        <p:txBody>
          <a:bodyPr/>
          <a:lstStyle/>
          <a:p>
            <a:r>
              <a:rPr lang="en-US" dirty="0"/>
              <a:t>How to Be Prepared (Continued) </a:t>
            </a:r>
          </a:p>
        </p:txBody>
      </p:sp>
      <p:sp>
        <p:nvSpPr>
          <p:cNvPr id="3" name="Content Placeholder 2">
            <a:extLst>
              <a:ext uri="{FF2B5EF4-FFF2-40B4-BE49-F238E27FC236}">
                <a16:creationId xmlns:a16="http://schemas.microsoft.com/office/drawing/2014/main" id="{229F79B8-0F29-4CAD-858B-E29F908949FB}"/>
              </a:ext>
            </a:extLst>
          </p:cNvPr>
          <p:cNvSpPr>
            <a:spLocks noGrp="1"/>
          </p:cNvSpPr>
          <p:nvPr>
            <p:ph idx="1"/>
          </p:nvPr>
        </p:nvSpPr>
        <p:spPr>
          <a:xfrm>
            <a:off x="677334" y="1530849"/>
            <a:ext cx="8596668" cy="4962418"/>
          </a:xfrm>
        </p:spPr>
        <p:txBody>
          <a:bodyPr>
            <a:normAutofit/>
          </a:bodyPr>
          <a:lstStyle/>
          <a:p>
            <a:r>
              <a:rPr lang="en-US" sz="2000" dirty="0"/>
              <a:t>Inform Family and emergency Contacts About How to Find You if You Are Detained by ICE</a:t>
            </a:r>
          </a:p>
          <a:p>
            <a:pPr lvl="1"/>
            <a:r>
              <a:rPr lang="en-US" sz="2000" dirty="0"/>
              <a:t>Family members can use the ICE detainee locator: </a:t>
            </a:r>
            <a:r>
              <a:rPr lang="en-US" sz="2000" dirty="0">
                <a:hlinkClick r:id="rId2"/>
              </a:rPr>
              <a:t>https://locator.ice.gov/odls/homePage.do</a:t>
            </a:r>
            <a:r>
              <a:rPr lang="en-US" sz="2000" dirty="0"/>
              <a:t> </a:t>
            </a:r>
          </a:p>
          <a:p>
            <a:pPr lvl="1"/>
            <a:r>
              <a:rPr lang="en-US" sz="2000" dirty="0"/>
              <a:t>Make sure your family and emergency contacts have a copy of you’re A-number, if you have one. </a:t>
            </a:r>
          </a:p>
          <a:p>
            <a:pPr marL="457200" lvl="1" indent="0">
              <a:buNone/>
            </a:pPr>
            <a:endParaRPr lang="en-US" sz="2000" dirty="0"/>
          </a:p>
          <a:p>
            <a:r>
              <a:rPr lang="en-US" sz="2000" dirty="0"/>
              <a:t>Gather Documents in a Secure Place</a:t>
            </a:r>
          </a:p>
          <a:p>
            <a:pPr lvl="1"/>
            <a:r>
              <a:rPr lang="en-US" sz="2000" dirty="0"/>
              <a:t>Documents for yourself and children including passports, receipt notices, approval notices, etc.</a:t>
            </a:r>
          </a:p>
          <a:p>
            <a:pPr lvl="1"/>
            <a:r>
              <a:rPr lang="en-US" sz="2000" dirty="0"/>
              <a:t>Give someone you trust access to these documents </a:t>
            </a:r>
          </a:p>
          <a:p>
            <a:endParaRPr lang="en-US" dirty="0"/>
          </a:p>
        </p:txBody>
      </p:sp>
    </p:spTree>
    <p:extLst>
      <p:ext uri="{BB962C8B-B14F-4D97-AF65-F5344CB8AC3E}">
        <p14:creationId xmlns:p14="http://schemas.microsoft.com/office/powerpoint/2010/main" val="188810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E9E3-77BD-4CFA-9692-DCCBEF5D6AC4}"/>
              </a:ext>
            </a:extLst>
          </p:cNvPr>
          <p:cNvSpPr>
            <a:spLocks noGrp="1"/>
          </p:cNvSpPr>
          <p:nvPr>
            <p:ph type="title"/>
          </p:nvPr>
        </p:nvSpPr>
        <p:spPr/>
        <p:txBody>
          <a:bodyPr/>
          <a:lstStyle/>
          <a:p>
            <a:r>
              <a:rPr lang="en-US" dirty="0"/>
              <a:t>How to Be Prepared (Continued)</a:t>
            </a:r>
          </a:p>
        </p:txBody>
      </p:sp>
      <p:sp>
        <p:nvSpPr>
          <p:cNvPr id="3" name="Content Placeholder 2">
            <a:extLst>
              <a:ext uri="{FF2B5EF4-FFF2-40B4-BE49-F238E27FC236}">
                <a16:creationId xmlns:a16="http://schemas.microsoft.com/office/drawing/2014/main" id="{3DE8D445-2B82-44D3-8924-6EE1418BFD8C}"/>
              </a:ext>
            </a:extLst>
          </p:cNvPr>
          <p:cNvSpPr>
            <a:spLocks noGrp="1"/>
          </p:cNvSpPr>
          <p:nvPr>
            <p:ph idx="1"/>
          </p:nvPr>
        </p:nvSpPr>
        <p:spPr>
          <a:xfrm>
            <a:off x="677334" y="1623317"/>
            <a:ext cx="8596668" cy="4418045"/>
          </a:xfrm>
        </p:spPr>
        <p:txBody>
          <a:bodyPr/>
          <a:lstStyle/>
          <a:p>
            <a:r>
              <a:rPr lang="en-US" sz="2000" dirty="0"/>
              <a:t>Know Your Rights</a:t>
            </a:r>
          </a:p>
          <a:p>
            <a:r>
              <a:rPr lang="en-US" sz="2000" dirty="0"/>
              <a:t>Save for Legal Fees/Bond</a:t>
            </a:r>
          </a:p>
          <a:p>
            <a:pPr lvl="1"/>
            <a:r>
              <a:rPr lang="en-US" sz="2000" dirty="0"/>
              <a:t>Bond or release from detention can cost several thousand dollars </a:t>
            </a:r>
          </a:p>
          <a:p>
            <a:r>
              <a:rPr lang="en-US" sz="2000" dirty="0"/>
              <a:t>Speak with an Attorney/ Know Your Legal Options</a:t>
            </a:r>
          </a:p>
          <a:p>
            <a:r>
              <a:rPr lang="en-US" sz="2000" dirty="0"/>
              <a:t>Avoid All Contact with Law Enforcement/Arrests/Criminal Charges</a:t>
            </a:r>
          </a:p>
          <a:p>
            <a:endParaRPr lang="en-US" dirty="0"/>
          </a:p>
        </p:txBody>
      </p:sp>
    </p:spTree>
    <p:extLst>
      <p:ext uri="{BB962C8B-B14F-4D97-AF65-F5344CB8AC3E}">
        <p14:creationId xmlns:p14="http://schemas.microsoft.com/office/powerpoint/2010/main" val="393061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E03D0-55C7-4AB7-AF4F-313A3AB58C5B}"/>
              </a:ext>
            </a:extLst>
          </p:cNvPr>
          <p:cNvSpPr>
            <a:spLocks noGrp="1"/>
          </p:cNvSpPr>
          <p:nvPr>
            <p:ph type="ctrTitle"/>
          </p:nvPr>
        </p:nvSpPr>
        <p:spPr>
          <a:xfrm>
            <a:off x="1446563" y="2881748"/>
            <a:ext cx="8272789" cy="1646302"/>
          </a:xfrm>
        </p:spPr>
        <p:txBody>
          <a:bodyPr/>
          <a:lstStyle/>
          <a:p>
            <a:pPr algn="ctr"/>
            <a:r>
              <a:rPr lang="en-US" sz="7200" dirty="0"/>
              <a:t>New Immigration Options</a:t>
            </a:r>
          </a:p>
        </p:txBody>
      </p:sp>
    </p:spTree>
    <p:extLst>
      <p:ext uri="{BB962C8B-B14F-4D97-AF65-F5344CB8AC3E}">
        <p14:creationId xmlns:p14="http://schemas.microsoft.com/office/powerpoint/2010/main" val="113332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9615-89F6-4EBA-9649-A707046A53F4}"/>
              </a:ext>
            </a:extLst>
          </p:cNvPr>
          <p:cNvSpPr>
            <a:spLocks noGrp="1"/>
          </p:cNvSpPr>
          <p:nvPr>
            <p:ph type="title"/>
          </p:nvPr>
        </p:nvSpPr>
        <p:spPr/>
        <p:txBody>
          <a:bodyPr/>
          <a:lstStyle/>
          <a:p>
            <a:r>
              <a:rPr lang="en-US" dirty="0"/>
              <a:t>West African Community Council</a:t>
            </a:r>
          </a:p>
        </p:txBody>
      </p:sp>
      <p:sp>
        <p:nvSpPr>
          <p:cNvPr id="3" name="Content Placeholder 2">
            <a:extLst>
              <a:ext uri="{FF2B5EF4-FFF2-40B4-BE49-F238E27FC236}">
                <a16:creationId xmlns:a16="http://schemas.microsoft.com/office/drawing/2014/main" id="{86F5F399-F1AA-4EA8-8AC6-75763B639EE4}"/>
              </a:ext>
            </a:extLst>
          </p:cNvPr>
          <p:cNvSpPr>
            <a:spLocks noGrp="1"/>
          </p:cNvSpPr>
          <p:nvPr>
            <p:ph idx="1"/>
          </p:nvPr>
        </p:nvSpPr>
        <p:spPr>
          <a:xfrm>
            <a:off x="677334" y="1611824"/>
            <a:ext cx="8596668" cy="4912961"/>
          </a:xfrm>
        </p:spPr>
        <p:txBody>
          <a:bodyPr>
            <a:normAutofit fontScale="92500" lnSpcReduction="20000"/>
          </a:bodyPr>
          <a:lstStyle/>
          <a:p>
            <a:pPr marL="0" indent="0">
              <a:buNone/>
            </a:pPr>
            <a:r>
              <a:rPr lang="en-US" b="1" u="sng" dirty="0"/>
              <a:t>Our Philosophy </a:t>
            </a:r>
          </a:p>
          <a:p>
            <a:pPr marL="0" indent="0">
              <a:buNone/>
            </a:pPr>
            <a:r>
              <a:rPr lang="en-US" dirty="0"/>
              <a:t>To advocate, organize, assist, educate, and support West African community members while preserving our tradition, culture, social, religious, and moral beliefs. </a:t>
            </a:r>
          </a:p>
          <a:p>
            <a:pPr marL="0" indent="0">
              <a:buNone/>
            </a:pPr>
            <a:endParaRPr lang="en-US" dirty="0"/>
          </a:p>
          <a:p>
            <a:pPr marL="0" indent="0">
              <a:buNone/>
            </a:pPr>
            <a:r>
              <a:rPr lang="en-US" b="1" u="sng" dirty="0"/>
              <a:t>Programs and Services</a:t>
            </a:r>
          </a:p>
          <a:p>
            <a:r>
              <a:rPr lang="en-US" dirty="0"/>
              <a:t>Immigration </a:t>
            </a:r>
          </a:p>
          <a:p>
            <a:r>
              <a:rPr lang="en-US" dirty="0"/>
              <a:t>Labor Rights Education </a:t>
            </a:r>
          </a:p>
          <a:p>
            <a:r>
              <a:rPr lang="en-US" dirty="0"/>
              <a:t>Early Learning and Parent Child Plus Program </a:t>
            </a:r>
          </a:p>
          <a:p>
            <a:endParaRPr lang="en-US" dirty="0"/>
          </a:p>
          <a:p>
            <a:pPr marL="0" indent="0">
              <a:buNone/>
            </a:pPr>
            <a:r>
              <a:rPr lang="en-US" b="1" u="sng" dirty="0"/>
              <a:t>Locations</a:t>
            </a:r>
          </a:p>
          <a:p>
            <a:pPr marL="0" indent="0">
              <a:buNone/>
            </a:pPr>
            <a:endParaRPr lang="en-US" b="1" u="sng" dirty="0"/>
          </a:p>
          <a:p>
            <a:pPr marL="0" indent="0" defTabSz="685800">
              <a:lnSpc>
                <a:spcPct val="90000"/>
              </a:lnSpc>
              <a:spcAft>
                <a:spcPts val="450"/>
              </a:spcAft>
              <a:buClr>
                <a:schemeClr val="accent1"/>
              </a:buClr>
              <a:buNone/>
            </a:pPr>
            <a:r>
              <a:rPr lang="en-US" sz="1800" b="1" dirty="0">
                <a:solidFill>
                  <a:schemeClr val="tx1">
                    <a:lumMod val="65000"/>
                    <a:lumOff val="35000"/>
                  </a:schemeClr>
                </a:solidFill>
              </a:rPr>
              <a:t>     Seattle Office			Kent Office</a:t>
            </a:r>
          </a:p>
          <a:p>
            <a:pPr marL="0" indent="0" defTabSz="685800">
              <a:lnSpc>
                <a:spcPct val="90000"/>
              </a:lnSpc>
              <a:spcAft>
                <a:spcPts val="450"/>
              </a:spcAft>
              <a:buClr>
                <a:schemeClr val="accent1"/>
              </a:buClr>
              <a:buNone/>
            </a:pPr>
            <a:r>
              <a:rPr lang="en-US" sz="1800" dirty="0">
                <a:solidFill>
                  <a:schemeClr val="tx1">
                    <a:lumMod val="65000"/>
                    <a:lumOff val="35000"/>
                  </a:schemeClr>
                </a:solidFill>
              </a:rPr>
              <a:t>     6322 44</a:t>
            </a:r>
            <a:r>
              <a:rPr lang="en-US" sz="1800" baseline="30000" dirty="0">
                <a:solidFill>
                  <a:schemeClr val="tx1">
                    <a:lumMod val="65000"/>
                    <a:lumOff val="35000"/>
                  </a:schemeClr>
                </a:solidFill>
              </a:rPr>
              <a:t>th</a:t>
            </a:r>
            <a:r>
              <a:rPr lang="en-US" sz="1800" dirty="0">
                <a:solidFill>
                  <a:schemeClr val="tx1">
                    <a:lumMod val="65000"/>
                    <a:lumOff val="35000"/>
                  </a:schemeClr>
                </a:solidFill>
              </a:rPr>
              <a:t> Avenue S		19435 68</a:t>
            </a:r>
            <a:r>
              <a:rPr lang="en-US" sz="1800" baseline="30000" dirty="0">
                <a:solidFill>
                  <a:schemeClr val="tx1">
                    <a:lumMod val="65000"/>
                    <a:lumOff val="35000"/>
                  </a:schemeClr>
                </a:solidFill>
              </a:rPr>
              <a:t>th</a:t>
            </a:r>
            <a:r>
              <a:rPr lang="en-US" sz="1800" dirty="0">
                <a:solidFill>
                  <a:schemeClr val="tx1">
                    <a:lumMod val="65000"/>
                    <a:lumOff val="35000"/>
                  </a:schemeClr>
                </a:solidFill>
              </a:rPr>
              <a:t> Avenue S, Suite S-105</a:t>
            </a:r>
          </a:p>
          <a:p>
            <a:pPr marL="0" indent="0" defTabSz="685800">
              <a:lnSpc>
                <a:spcPct val="90000"/>
              </a:lnSpc>
              <a:spcAft>
                <a:spcPts val="450"/>
              </a:spcAft>
              <a:buClr>
                <a:schemeClr val="accent1"/>
              </a:buClr>
              <a:buNone/>
            </a:pPr>
            <a:r>
              <a:rPr lang="en-US" sz="1800" dirty="0">
                <a:solidFill>
                  <a:schemeClr val="tx1">
                    <a:lumMod val="65000"/>
                    <a:lumOff val="35000"/>
                  </a:schemeClr>
                </a:solidFill>
              </a:rPr>
              <a:t>     Seattle, WA 98118		Kent, WA 98032</a:t>
            </a:r>
            <a:endParaRPr lang="en-US" b="1" u="sng" dirty="0"/>
          </a:p>
        </p:txBody>
      </p:sp>
    </p:spTree>
    <p:extLst>
      <p:ext uri="{BB962C8B-B14F-4D97-AF65-F5344CB8AC3E}">
        <p14:creationId xmlns:p14="http://schemas.microsoft.com/office/powerpoint/2010/main" val="346166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E9E3-77BD-4CFA-9692-DCCBEF5D6AC4}"/>
              </a:ext>
            </a:extLst>
          </p:cNvPr>
          <p:cNvSpPr>
            <a:spLocks noGrp="1"/>
          </p:cNvSpPr>
          <p:nvPr>
            <p:ph type="title"/>
          </p:nvPr>
        </p:nvSpPr>
        <p:spPr/>
        <p:txBody>
          <a:bodyPr/>
          <a:lstStyle/>
          <a:p>
            <a:r>
              <a:rPr lang="en-US" dirty="0"/>
              <a:t>DACA</a:t>
            </a:r>
          </a:p>
        </p:txBody>
      </p:sp>
      <p:sp>
        <p:nvSpPr>
          <p:cNvPr id="3" name="Content Placeholder 2">
            <a:extLst>
              <a:ext uri="{FF2B5EF4-FFF2-40B4-BE49-F238E27FC236}">
                <a16:creationId xmlns:a16="http://schemas.microsoft.com/office/drawing/2014/main" id="{3DE8D445-2B82-44D3-8924-6EE1418BFD8C}"/>
              </a:ext>
            </a:extLst>
          </p:cNvPr>
          <p:cNvSpPr>
            <a:spLocks noGrp="1"/>
          </p:cNvSpPr>
          <p:nvPr>
            <p:ph idx="1"/>
          </p:nvPr>
        </p:nvSpPr>
        <p:spPr>
          <a:xfrm>
            <a:off x="677334" y="1327633"/>
            <a:ext cx="8596668" cy="1805682"/>
          </a:xfrm>
        </p:spPr>
        <p:txBody>
          <a:bodyPr>
            <a:normAutofit/>
          </a:bodyPr>
          <a:lstStyle/>
          <a:p>
            <a:r>
              <a:rPr lang="en-US" sz="2000" dirty="0"/>
              <a:t>First time and renewal applications being accepted</a:t>
            </a:r>
          </a:p>
          <a:p>
            <a:r>
              <a:rPr lang="en-US" sz="2000" dirty="0"/>
              <a:t>Persons who were under 31 as of June 2012 and arrived to US before 16th birthday may be eligible</a:t>
            </a:r>
          </a:p>
          <a:p>
            <a:r>
              <a:rPr lang="en-US" sz="2000" dirty="0"/>
              <a:t>International travel under Advance Parole possible again</a:t>
            </a:r>
          </a:p>
          <a:p>
            <a:endParaRPr lang="en-US" dirty="0"/>
          </a:p>
        </p:txBody>
      </p:sp>
      <p:sp>
        <p:nvSpPr>
          <p:cNvPr id="4" name="Title 1">
            <a:extLst>
              <a:ext uri="{FF2B5EF4-FFF2-40B4-BE49-F238E27FC236}">
                <a16:creationId xmlns:a16="http://schemas.microsoft.com/office/drawing/2014/main" id="{D337B56F-BBCE-4820-B5D5-499BDA3D0787}"/>
              </a:ext>
            </a:extLst>
          </p:cNvPr>
          <p:cNvSpPr txBox="1">
            <a:spLocks/>
          </p:cNvSpPr>
          <p:nvPr/>
        </p:nvSpPr>
        <p:spPr>
          <a:xfrm>
            <a:off x="677334" y="3061124"/>
            <a:ext cx="8596668" cy="6804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TPS</a:t>
            </a:r>
          </a:p>
        </p:txBody>
      </p:sp>
      <p:sp>
        <p:nvSpPr>
          <p:cNvPr id="5" name="Content Placeholder 2">
            <a:extLst>
              <a:ext uri="{FF2B5EF4-FFF2-40B4-BE49-F238E27FC236}">
                <a16:creationId xmlns:a16="http://schemas.microsoft.com/office/drawing/2014/main" id="{F7C23C37-F62F-4447-9009-D12244156419}"/>
              </a:ext>
            </a:extLst>
          </p:cNvPr>
          <p:cNvSpPr txBox="1">
            <a:spLocks/>
          </p:cNvSpPr>
          <p:nvPr/>
        </p:nvSpPr>
        <p:spPr>
          <a:xfrm>
            <a:off x="677334" y="3654836"/>
            <a:ext cx="8596668" cy="68692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t>New designation of Temporary Protected Status for nationals of Haiti/Burma (Myanmar)</a:t>
            </a:r>
          </a:p>
          <a:p>
            <a:endParaRPr lang="en-US" dirty="0"/>
          </a:p>
        </p:txBody>
      </p:sp>
      <p:sp>
        <p:nvSpPr>
          <p:cNvPr id="6" name="Title 1">
            <a:extLst>
              <a:ext uri="{FF2B5EF4-FFF2-40B4-BE49-F238E27FC236}">
                <a16:creationId xmlns:a16="http://schemas.microsoft.com/office/drawing/2014/main" id="{6B2184FC-43B2-40DF-8C0D-03C0F521DE53}"/>
              </a:ext>
            </a:extLst>
          </p:cNvPr>
          <p:cNvSpPr txBox="1">
            <a:spLocks/>
          </p:cNvSpPr>
          <p:nvPr/>
        </p:nvSpPr>
        <p:spPr>
          <a:xfrm>
            <a:off x="677334" y="4274288"/>
            <a:ext cx="8596668" cy="680484"/>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Liberian Refugee Immigration Fairness Act</a:t>
            </a:r>
          </a:p>
        </p:txBody>
      </p:sp>
      <p:sp>
        <p:nvSpPr>
          <p:cNvPr id="7" name="Content Placeholder 2">
            <a:extLst>
              <a:ext uri="{FF2B5EF4-FFF2-40B4-BE49-F238E27FC236}">
                <a16:creationId xmlns:a16="http://schemas.microsoft.com/office/drawing/2014/main" id="{79C592D7-975B-4535-AA65-74EAF11C06C7}"/>
              </a:ext>
            </a:extLst>
          </p:cNvPr>
          <p:cNvSpPr txBox="1">
            <a:spLocks/>
          </p:cNvSpPr>
          <p:nvPr/>
        </p:nvSpPr>
        <p:spPr>
          <a:xfrm>
            <a:off x="677334" y="4874436"/>
            <a:ext cx="8596668" cy="12605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Permanent residency made available to some Liberian nationals present in the US since Nov 20, 2014</a:t>
            </a:r>
          </a:p>
          <a:p>
            <a:r>
              <a:rPr lang="en-US" sz="2000" dirty="0"/>
              <a:t>Deadline for applications extended until Dec 20, 2021</a:t>
            </a:r>
          </a:p>
          <a:p>
            <a:endParaRPr lang="en-US" dirty="0"/>
          </a:p>
        </p:txBody>
      </p:sp>
    </p:spTree>
    <p:extLst>
      <p:ext uri="{BB962C8B-B14F-4D97-AF65-F5344CB8AC3E}">
        <p14:creationId xmlns:p14="http://schemas.microsoft.com/office/powerpoint/2010/main" val="60015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FE9E3-77BD-4CFA-9692-DCCBEF5D6AC4}"/>
              </a:ext>
            </a:extLst>
          </p:cNvPr>
          <p:cNvSpPr>
            <a:spLocks noGrp="1"/>
          </p:cNvSpPr>
          <p:nvPr>
            <p:ph type="title"/>
          </p:nvPr>
        </p:nvSpPr>
        <p:spPr/>
        <p:txBody>
          <a:bodyPr/>
          <a:lstStyle/>
          <a:p>
            <a:r>
              <a:rPr lang="en-US" dirty="0"/>
              <a:t>Proposed Immigration Laws</a:t>
            </a:r>
          </a:p>
        </p:txBody>
      </p:sp>
      <p:sp>
        <p:nvSpPr>
          <p:cNvPr id="3" name="Content Placeholder 2">
            <a:extLst>
              <a:ext uri="{FF2B5EF4-FFF2-40B4-BE49-F238E27FC236}">
                <a16:creationId xmlns:a16="http://schemas.microsoft.com/office/drawing/2014/main" id="{3DE8D445-2B82-44D3-8924-6EE1418BFD8C}"/>
              </a:ext>
            </a:extLst>
          </p:cNvPr>
          <p:cNvSpPr>
            <a:spLocks noGrp="1"/>
          </p:cNvSpPr>
          <p:nvPr>
            <p:ph idx="1"/>
          </p:nvPr>
        </p:nvSpPr>
        <p:spPr>
          <a:xfrm>
            <a:off x="762395" y="1269999"/>
            <a:ext cx="8596668" cy="4843721"/>
          </a:xfrm>
        </p:spPr>
        <p:txBody>
          <a:bodyPr>
            <a:normAutofit/>
          </a:bodyPr>
          <a:lstStyle/>
          <a:p>
            <a:r>
              <a:rPr lang="en-US" sz="2000" dirty="0"/>
              <a:t>US Citizenship Act of 2021 (Biden Proposal)</a:t>
            </a:r>
          </a:p>
          <a:p>
            <a:pPr lvl="1"/>
            <a:r>
              <a:rPr lang="en-US" sz="1800" dirty="0"/>
              <a:t>Allows undocumented individuals to apply for temporary status with a pathway to permanent residency after five years</a:t>
            </a:r>
          </a:p>
          <a:p>
            <a:pPr lvl="1"/>
            <a:r>
              <a:rPr lang="en-US" sz="1800" dirty="0"/>
              <a:t>Limitations on eligibility for those with criminal issues</a:t>
            </a:r>
          </a:p>
          <a:p>
            <a:pPr lvl="1"/>
            <a:r>
              <a:rPr lang="en-US" sz="1800" dirty="0"/>
              <a:t>Eliminates one-year filing deadline for asylum and makes available more humanitarian visas (U and T)</a:t>
            </a:r>
          </a:p>
          <a:p>
            <a:r>
              <a:rPr lang="en-US" sz="2000" dirty="0"/>
              <a:t>House of Representatives Bills</a:t>
            </a:r>
          </a:p>
          <a:p>
            <a:pPr lvl="1"/>
            <a:r>
              <a:rPr lang="en-US" sz="1800" dirty="0"/>
              <a:t>Passed two bills in March allowing for legal status for those brought to the US as children and for agricultural workers</a:t>
            </a:r>
          </a:p>
          <a:p>
            <a:pPr lvl="1"/>
            <a:r>
              <a:rPr lang="en-US" sz="1800" dirty="0"/>
              <a:t>Narrower than Biden proposal</a:t>
            </a:r>
          </a:p>
          <a:p>
            <a:endParaRPr lang="en-US" dirty="0"/>
          </a:p>
        </p:txBody>
      </p:sp>
    </p:spTree>
    <p:extLst>
      <p:ext uri="{BB962C8B-B14F-4D97-AF65-F5344CB8AC3E}">
        <p14:creationId xmlns:p14="http://schemas.microsoft.com/office/powerpoint/2010/main" val="211656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036-CB2F-4362-82B2-27E1F4290908}"/>
              </a:ext>
            </a:extLst>
          </p:cNvPr>
          <p:cNvSpPr>
            <a:spLocks noGrp="1"/>
          </p:cNvSpPr>
          <p:nvPr>
            <p:ph type="title"/>
          </p:nvPr>
        </p:nvSpPr>
        <p:spPr>
          <a:xfrm>
            <a:off x="5285280" y="726375"/>
            <a:ext cx="5957062" cy="1320800"/>
          </a:xfrm>
        </p:spPr>
        <p:txBody>
          <a:bodyPr>
            <a:normAutofit/>
          </a:bodyPr>
          <a:lstStyle/>
          <a:p>
            <a:r>
              <a:rPr lang="en-US" sz="3300" dirty="0">
                <a:solidFill>
                  <a:schemeClr val="accent2">
                    <a:lumMod val="50000"/>
                  </a:schemeClr>
                </a:solidFill>
              </a:rPr>
              <a:t>CALL YOUR REPRESENTATIVES</a:t>
            </a:r>
            <a:br>
              <a:rPr lang="en-US" sz="3300" dirty="0">
                <a:solidFill>
                  <a:schemeClr val="accent2">
                    <a:lumMod val="50000"/>
                  </a:schemeClr>
                </a:solidFill>
              </a:rPr>
            </a:br>
            <a:r>
              <a:rPr lang="en-US" sz="2400" dirty="0">
                <a:solidFill>
                  <a:schemeClr val="accent2">
                    <a:lumMod val="50000"/>
                  </a:schemeClr>
                </a:solidFill>
              </a:rPr>
              <a:t>It takes action!</a:t>
            </a:r>
            <a:endParaRPr lang="en-US" sz="3300" dirty="0">
              <a:solidFill>
                <a:schemeClr val="accent2">
                  <a:lumMod val="50000"/>
                </a:schemeClr>
              </a:solidFill>
            </a:endParaRPr>
          </a:p>
        </p:txBody>
      </p:sp>
      <p:sp>
        <p:nvSpPr>
          <p:cNvPr id="3" name="Content Placeholder 2">
            <a:extLst>
              <a:ext uri="{FF2B5EF4-FFF2-40B4-BE49-F238E27FC236}">
                <a16:creationId xmlns:a16="http://schemas.microsoft.com/office/drawing/2014/main" id="{5C7E48F8-E292-4C91-98A9-C49CCEDFB8A9}"/>
              </a:ext>
            </a:extLst>
          </p:cNvPr>
          <p:cNvSpPr>
            <a:spLocks noGrp="1"/>
          </p:cNvSpPr>
          <p:nvPr>
            <p:ph idx="1"/>
          </p:nvPr>
        </p:nvSpPr>
        <p:spPr>
          <a:xfrm>
            <a:off x="5285280" y="1767829"/>
            <a:ext cx="4064439" cy="3880773"/>
          </a:xfrm>
        </p:spPr>
        <p:txBody>
          <a:bodyPr>
            <a:normAutofit/>
          </a:bodyPr>
          <a:lstStyle/>
          <a:p>
            <a:r>
              <a:rPr lang="en-US" dirty="0">
                <a:hlinkClick r:id="rId2"/>
              </a:rPr>
              <a:t>https://www.house.gov/representatives/find-your-representative</a:t>
            </a:r>
            <a:endParaRPr lang="en-US" dirty="0"/>
          </a:p>
          <a:p>
            <a:r>
              <a:rPr lang="en-US" dirty="0">
                <a:hlinkClick r:id="rId3"/>
              </a:rPr>
              <a:t>https://www.senate.gov/senators/senators-contact.htm</a:t>
            </a:r>
            <a:endParaRPr lang="en-US" dirty="0"/>
          </a:p>
          <a:p>
            <a:pPr marL="0" indent="0">
              <a:buNone/>
            </a:pPr>
            <a:endParaRPr lang="en-US" dirty="0"/>
          </a:p>
        </p:txBody>
      </p:sp>
      <p:pic>
        <p:nvPicPr>
          <p:cNvPr id="1026" name="Picture 2" descr="Dreamer sit-in">
            <a:extLst>
              <a:ext uri="{FF2B5EF4-FFF2-40B4-BE49-F238E27FC236}">
                <a16:creationId xmlns:a16="http://schemas.microsoft.com/office/drawing/2014/main" id="{DB104844-0E00-4DC4-94D1-5873671280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64" r="4819"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8" name="Picture 4" descr="Staffers watch as demonstrators rally in the Hart Senate Office Building in January 2018, calling on Congress to pass the Dream Act. (Bill Clark/CQ Roll Call file photo)">
            <a:extLst>
              <a:ext uri="{FF2B5EF4-FFF2-40B4-BE49-F238E27FC236}">
                <a16:creationId xmlns:a16="http://schemas.microsoft.com/office/drawing/2014/main" id="{06072302-C439-4606-B6FD-93A20118D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126"/>
          <a:stretch/>
        </p:blipFill>
        <p:spPr bwMode="auto">
          <a:xfrm>
            <a:off x="5036683" y="5380337"/>
            <a:ext cx="5742665" cy="10948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A2FAD93-F4F0-434F-980B-4959647FF5C4}"/>
              </a:ext>
            </a:extLst>
          </p:cNvPr>
          <p:cNvSpPr txBox="1">
            <a:spLocks/>
          </p:cNvSpPr>
          <p:nvPr/>
        </p:nvSpPr>
        <p:spPr>
          <a:xfrm>
            <a:off x="5394960" y="3334896"/>
            <a:ext cx="595706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dirty="0">
                <a:solidFill>
                  <a:schemeClr val="accent2">
                    <a:lumMod val="50000"/>
                  </a:schemeClr>
                </a:solidFill>
              </a:rPr>
              <a:t>Support Immigrant Advocacy Organizations</a:t>
            </a:r>
          </a:p>
        </p:txBody>
      </p:sp>
    </p:spTree>
    <p:extLst>
      <p:ext uri="{BB962C8B-B14F-4D97-AF65-F5344CB8AC3E}">
        <p14:creationId xmlns:p14="http://schemas.microsoft.com/office/powerpoint/2010/main" val="296687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B484-C332-4B45-84EC-76D6D52A006E}"/>
              </a:ext>
            </a:extLst>
          </p:cNvPr>
          <p:cNvSpPr>
            <a:spLocks noGrp="1"/>
          </p:cNvSpPr>
          <p:nvPr>
            <p:ph type="title"/>
          </p:nvPr>
        </p:nvSpPr>
        <p:spPr>
          <a:xfrm>
            <a:off x="677334" y="2064774"/>
            <a:ext cx="8596668" cy="1552166"/>
          </a:xfrm>
        </p:spPr>
        <p:txBody>
          <a:bodyPr>
            <a:normAutofit/>
          </a:bodyPr>
          <a:lstStyle/>
          <a:p>
            <a:r>
              <a:rPr lang="en-US" sz="7200" dirty="0"/>
              <a:t>Questions? </a:t>
            </a:r>
          </a:p>
        </p:txBody>
      </p:sp>
      <p:sp>
        <p:nvSpPr>
          <p:cNvPr id="3" name="Content Placeholder 2">
            <a:extLst>
              <a:ext uri="{FF2B5EF4-FFF2-40B4-BE49-F238E27FC236}">
                <a16:creationId xmlns:a16="http://schemas.microsoft.com/office/drawing/2014/main" id="{104E989E-C1F3-4F77-BA04-2E1224648A43}"/>
              </a:ext>
            </a:extLst>
          </p:cNvPr>
          <p:cNvSpPr>
            <a:spLocks noGrp="1"/>
          </p:cNvSpPr>
          <p:nvPr>
            <p:ph idx="1"/>
          </p:nvPr>
        </p:nvSpPr>
        <p:spPr>
          <a:xfrm>
            <a:off x="677334" y="3221665"/>
            <a:ext cx="8596668" cy="2819697"/>
          </a:xfrm>
        </p:spPr>
        <p:txBody>
          <a:bodyPr/>
          <a:lstStyle/>
          <a:p>
            <a:pPr marL="0" indent="0">
              <a:buNone/>
            </a:pPr>
            <a:endParaRPr lang="en-US" dirty="0"/>
          </a:p>
          <a:p>
            <a:pPr marL="0" indent="0">
              <a:buNone/>
            </a:pPr>
            <a:r>
              <a:rPr lang="en-US" dirty="0"/>
              <a:t>General questions only please. We are happy to talk to you about your individualized concerns but would like to do so privately.</a:t>
            </a:r>
          </a:p>
          <a:p>
            <a:pPr marL="0" indent="0">
              <a:buNone/>
            </a:pPr>
            <a:r>
              <a:rPr lang="en-US" dirty="0"/>
              <a:t>To schedule an intake or appointment with WACC: </a:t>
            </a:r>
          </a:p>
          <a:p>
            <a:pPr marL="0" indent="0">
              <a:buNone/>
            </a:pPr>
            <a:endParaRPr lang="en-US" dirty="0"/>
          </a:p>
          <a:p>
            <a:pPr marL="0" indent="0">
              <a:buNone/>
            </a:pPr>
            <a:r>
              <a:rPr lang="en-US" dirty="0"/>
              <a:t>Call: (206) 636-9882 </a:t>
            </a:r>
          </a:p>
          <a:p>
            <a:pPr marL="0" indent="0">
              <a:buNone/>
            </a:pPr>
            <a:r>
              <a:rPr lang="en-US" dirty="0"/>
              <a:t>Email: immigration@waccofseattle.org</a:t>
            </a:r>
          </a:p>
        </p:txBody>
      </p:sp>
      <p:sp>
        <p:nvSpPr>
          <p:cNvPr id="4" name="Footer Placeholder 3">
            <a:extLst>
              <a:ext uri="{FF2B5EF4-FFF2-40B4-BE49-F238E27FC236}">
                <a16:creationId xmlns:a16="http://schemas.microsoft.com/office/drawing/2014/main" id="{44C9BBAA-BFC2-43F0-96BB-35A527000AF1}"/>
              </a:ext>
            </a:extLst>
          </p:cNvPr>
          <p:cNvSpPr>
            <a:spLocks noGrp="1"/>
          </p:cNvSpPr>
          <p:nvPr>
            <p:ph type="ftr" sz="quarter" idx="11"/>
          </p:nvPr>
        </p:nvSpPr>
        <p:spPr/>
        <p:txBody>
          <a:bodyPr/>
          <a:lstStyle/>
          <a:p>
            <a:r>
              <a:rPr kumimoji="0" lang="en-US" dirty="0"/>
              <a:t>WACC Immigration Legal Program</a:t>
            </a:r>
          </a:p>
        </p:txBody>
      </p:sp>
      <p:sp>
        <p:nvSpPr>
          <p:cNvPr id="5" name="Slide Number Placeholder 4">
            <a:extLst>
              <a:ext uri="{FF2B5EF4-FFF2-40B4-BE49-F238E27FC236}">
                <a16:creationId xmlns:a16="http://schemas.microsoft.com/office/drawing/2014/main" id="{102AF66E-E257-4540-967D-AF97888B0926}"/>
              </a:ext>
            </a:extLst>
          </p:cNvPr>
          <p:cNvSpPr>
            <a:spLocks noGrp="1"/>
          </p:cNvSpPr>
          <p:nvPr>
            <p:ph type="sldNum" sz="quarter" idx="12"/>
          </p:nvPr>
        </p:nvSpPr>
        <p:spPr/>
        <p:txBody>
          <a:bodyPr/>
          <a:lstStyle/>
          <a:p>
            <a:fld id="{6F42FDE4-A7DD-41A7-A0A6-9B649FB43336}" type="slidenum">
              <a:rPr kumimoji="0" lang="en-US" smtClean="0"/>
              <a:pPr/>
              <a:t>23</a:t>
            </a:fld>
            <a:endParaRPr kumimoji="0" lang="en-US"/>
          </a:p>
        </p:txBody>
      </p:sp>
    </p:spTree>
    <p:extLst>
      <p:ext uri="{BB962C8B-B14F-4D97-AF65-F5344CB8AC3E}">
        <p14:creationId xmlns:p14="http://schemas.microsoft.com/office/powerpoint/2010/main" val="97507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C777-AC76-416A-8CD2-2343E1420B64}"/>
              </a:ext>
            </a:extLst>
          </p:cNvPr>
          <p:cNvSpPr>
            <a:spLocks noGrp="1"/>
          </p:cNvSpPr>
          <p:nvPr>
            <p:ph type="title"/>
          </p:nvPr>
        </p:nvSpPr>
        <p:spPr>
          <a:xfrm>
            <a:off x="676746" y="609600"/>
            <a:ext cx="3729076" cy="1320800"/>
          </a:xfrm>
        </p:spPr>
        <p:txBody>
          <a:bodyPr anchor="ctr">
            <a:normAutofit/>
          </a:bodyPr>
          <a:lstStyle/>
          <a:p>
            <a:r>
              <a:rPr lang="en-US" dirty="0"/>
              <a:t>Today’s Agenda</a:t>
            </a:r>
          </a:p>
        </p:txBody>
      </p:sp>
      <p:sp>
        <p:nvSpPr>
          <p:cNvPr id="3" name="Content Placeholder 2">
            <a:extLst>
              <a:ext uri="{FF2B5EF4-FFF2-40B4-BE49-F238E27FC236}">
                <a16:creationId xmlns:a16="http://schemas.microsoft.com/office/drawing/2014/main" id="{4D93BD19-740C-4276-AB68-777D87C98F62}"/>
              </a:ext>
            </a:extLst>
          </p:cNvPr>
          <p:cNvSpPr>
            <a:spLocks noGrp="1"/>
          </p:cNvSpPr>
          <p:nvPr>
            <p:ph idx="1"/>
          </p:nvPr>
        </p:nvSpPr>
        <p:spPr>
          <a:xfrm>
            <a:off x="685166" y="1855933"/>
            <a:ext cx="4100193" cy="3865389"/>
          </a:xfrm>
        </p:spPr>
        <p:txBody>
          <a:bodyPr>
            <a:normAutofit/>
          </a:bodyPr>
          <a:lstStyle/>
          <a:p>
            <a:r>
              <a:rPr lang="en-US" sz="2400" dirty="0"/>
              <a:t>Immigration Updates</a:t>
            </a:r>
          </a:p>
          <a:p>
            <a:r>
              <a:rPr lang="en-US" sz="2400" dirty="0"/>
              <a:t>Know Your Rights and Family Preparedness Plan</a:t>
            </a:r>
          </a:p>
          <a:p>
            <a:r>
              <a:rPr lang="en-US" sz="2400" dirty="0"/>
              <a:t>New Immigration Options</a:t>
            </a:r>
          </a:p>
          <a:p>
            <a:r>
              <a:rPr lang="en-US" sz="2400" dirty="0"/>
              <a:t>Community Questions</a:t>
            </a:r>
          </a:p>
        </p:txBody>
      </p:sp>
    </p:spTree>
    <p:extLst>
      <p:ext uri="{BB962C8B-B14F-4D97-AF65-F5344CB8AC3E}">
        <p14:creationId xmlns:p14="http://schemas.microsoft.com/office/powerpoint/2010/main" val="391074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6E03D0-55C7-4AB7-AF4F-313A3AB58C5B}"/>
              </a:ext>
            </a:extLst>
          </p:cNvPr>
          <p:cNvSpPr>
            <a:spLocks noGrp="1"/>
          </p:cNvSpPr>
          <p:nvPr>
            <p:ph type="ctrTitle"/>
          </p:nvPr>
        </p:nvSpPr>
        <p:spPr>
          <a:xfrm>
            <a:off x="1405467" y="2265298"/>
            <a:ext cx="7766936" cy="1646302"/>
          </a:xfrm>
        </p:spPr>
        <p:txBody>
          <a:bodyPr/>
          <a:lstStyle/>
          <a:p>
            <a:pPr algn="ctr"/>
            <a:r>
              <a:rPr lang="en-US" sz="7200" dirty="0"/>
              <a:t>Immigration Updates</a:t>
            </a:r>
          </a:p>
        </p:txBody>
      </p:sp>
    </p:spTree>
    <p:extLst>
      <p:ext uri="{BB962C8B-B14F-4D97-AF65-F5344CB8AC3E}">
        <p14:creationId xmlns:p14="http://schemas.microsoft.com/office/powerpoint/2010/main" val="1542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5A5A-77BF-4036-9CA0-E8F62439E319}"/>
              </a:ext>
            </a:extLst>
          </p:cNvPr>
          <p:cNvSpPr>
            <a:spLocks noGrp="1"/>
          </p:cNvSpPr>
          <p:nvPr>
            <p:ph type="title"/>
          </p:nvPr>
        </p:nvSpPr>
        <p:spPr>
          <a:xfrm>
            <a:off x="677334" y="609600"/>
            <a:ext cx="8923866" cy="889591"/>
          </a:xfrm>
        </p:spPr>
        <p:txBody>
          <a:bodyPr>
            <a:normAutofit fontScale="90000"/>
          </a:bodyPr>
          <a:lstStyle/>
          <a:p>
            <a:r>
              <a:rPr lang="en-US" b="1" dirty="0">
                <a:solidFill>
                  <a:schemeClr val="accent2">
                    <a:lumMod val="50000"/>
                  </a:schemeClr>
                </a:solidFill>
              </a:rPr>
              <a:t>CHANGES IN IMMIGRATION ENFORCEMENT</a:t>
            </a:r>
          </a:p>
        </p:txBody>
      </p:sp>
      <p:sp>
        <p:nvSpPr>
          <p:cNvPr id="3" name="Title 1">
            <a:extLst>
              <a:ext uri="{FF2B5EF4-FFF2-40B4-BE49-F238E27FC236}">
                <a16:creationId xmlns:a16="http://schemas.microsoft.com/office/drawing/2014/main" id="{A92E7DD8-006A-4D23-A2DD-101FC530672F}"/>
              </a:ext>
            </a:extLst>
          </p:cNvPr>
          <p:cNvSpPr txBox="1">
            <a:spLocks/>
          </p:cNvSpPr>
          <p:nvPr/>
        </p:nvSpPr>
        <p:spPr>
          <a:xfrm>
            <a:off x="677334" y="1265274"/>
            <a:ext cx="8596668" cy="5369442"/>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Deportation Ban</a:t>
            </a:r>
          </a:p>
          <a:p>
            <a:pPr marL="571500" indent="-571500">
              <a:buFont typeface="Arial" panose="020B0604020202020204" pitchFamily="34" charset="0"/>
              <a:buChar char="•"/>
            </a:pPr>
            <a:r>
              <a:rPr lang="en-US" sz="2000" dirty="0">
                <a:solidFill>
                  <a:schemeClr val="tx1"/>
                </a:solidFill>
              </a:rPr>
              <a:t>Biden Administration attempted to ban most deportation for 100 days after taking office</a:t>
            </a:r>
          </a:p>
          <a:p>
            <a:pPr marL="571500" indent="-571500">
              <a:buFont typeface="Arial" panose="020B0604020202020204" pitchFamily="34" charset="0"/>
              <a:buChar char="•"/>
            </a:pPr>
            <a:r>
              <a:rPr lang="en-US" sz="2000" dirty="0">
                <a:solidFill>
                  <a:schemeClr val="tx1"/>
                </a:solidFill>
              </a:rPr>
              <a:t>This ban was prohibited from taking effect by a Texas court</a:t>
            </a:r>
          </a:p>
          <a:p>
            <a:pPr marL="571500" indent="-571500">
              <a:buFont typeface="Arial" panose="020B0604020202020204" pitchFamily="34" charset="0"/>
              <a:buChar char="•"/>
            </a:pPr>
            <a:r>
              <a:rPr lang="en-US" sz="2000" dirty="0">
                <a:solidFill>
                  <a:schemeClr val="tx1"/>
                </a:solidFill>
              </a:rPr>
              <a:t>Deportations have continued</a:t>
            </a:r>
            <a:endParaRPr lang="en-US" dirty="0">
              <a:solidFill>
                <a:schemeClr val="tx1"/>
              </a:solidFill>
            </a:endParaRPr>
          </a:p>
          <a:p>
            <a:r>
              <a:rPr lang="en-US" dirty="0"/>
              <a:t>Enforcement Priorities</a:t>
            </a:r>
          </a:p>
          <a:p>
            <a:pPr marL="342900" indent="-342900">
              <a:buFont typeface="Arial" panose="020B0604020202020204" pitchFamily="34" charset="0"/>
              <a:buChar char="•"/>
            </a:pPr>
            <a:r>
              <a:rPr lang="en-US" sz="2000" dirty="0">
                <a:solidFill>
                  <a:schemeClr val="tx1"/>
                </a:solidFill>
              </a:rPr>
              <a:t>National Security (Terrorism, Espionage)</a:t>
            </a:r>
          </a:p>
          <a:p>
            <a:pPr marL="342900" indent="-342900">
              <a:buFont typeface="Arial" panose="020B0604020202020204" pitchFamily="34" charset="0"/>
              <a:buChar char="•"/>
            </a:pPr>
            <a:r>
              <a:rPr lang="en-US" sz="2000" dirty="0">
                <a:solidFill>
                  <a:schemeClr val="tx1"/>
                </a:solidFill>
              </a:rPr>
              <a:t>Border Security (Arrivals on or after 11/01/2020)</a:t>
            </a:r>
          </a:p>
          <a:p>
            <a:pPr marL="342900" indent="-342900">
              <a:buFont typeface="Arial" panose="020B0604020202020204" pitchFamily="34" charset="0"/>
              <a:buChar char="•"/>
            </a:pPr>
            <a:r>
              <a:rPr lang="en-US" sz="2000" dirty="0">
                <a:solidFill>
                  <a:schemeClr val="tx1"/>
                </a:solidFill>
              </a:rPr>
              <a:t>Public Safety (gang membership, serious convictions, etc.)</a:t>
            </a:r>
          </a:p>
          <a:p>
            <a:r>
              <a:rPr lang="en-US" dirty="0"/>
              <a:t>Ending Courthouse Arrests</a:t>
            </a:r>
          </a:p>
          <a:p>
            <a:pPr marL="342900" indent="-342900">
              <a:buFont typeface="Arial" panose="020B0604020202020204" pitchFamily="34" charset="0"/>
              <a:buChar char="•"/>
            </a:pPr>
            <a:r>
              <a:rPr lang="en-US" sz="2000" dirty="0">
                <a:solidFill>
                  <a:schemeClr val="tx1"/>
                </a:solidFill>
              </a:rPr>
              <a:t>Revoked prior ICE memo authorizing such arrests and limits future ICE arrests at courthouses to limited circumstances</a:t>
            </a:r>
          </a:p>
          <a:p>
            <a:r>
              <a:rPr lang="en-US" dirty="0"/>
              <a:t>Biden Admin Increasing ICE Funding</a:t>
            </a:r>
          </a:p>
          <a:p>
            <a:pPr marL="342900" indent="-342900">
              <a:buFont typeface="Arial" panose="020B0604020202020204" pitchFamily="34" charset="0"/>
              <a:buChar char="•"/>
            </a:pPr>
            <a:r>
              <a:rPr lang="en-US" sz="2000" dirty="0">
                <a:solidFill>
                  <a:schemeClr val="tx1"/>
                </a:solidFill>
              </a:rPr>
              <a:t>Biden 2022 budget proposal funds ICE at higher amount than Trump admin average</a:t>
            </a:r>
          </a:p>
          <a:p>
            <a:pPr marL="342900" indent="-3429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84890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5A5A-77BF-4036-9CA0-E8F62439E319}"/>
              </a:ext>
            </a:extLst>
          </p:cNvPr>
          <p:cNvSpPr>
            <a:spLocks noGrp="1"/>
          </p:cNvSpPr>
          <p:nvPr>
            <p:ph type="title"/>
          </p:nvPr>
        </p:nvSpPr>
        <p:spPr>
          <a:xfrm>
            <a:off x="677334" y="609600"/>
            <a:ext cx="8596668" cy="847060"/>
          </a:xfrm>
        </p:spPr>
        <p:txBody>
          <a:bodyPr/>
          <a:lstStyle/>
          <a:p>
            <a:r>
              <a:rPr lang="en-US" b="1" dirty="0">
                <a:solidFill>
                  <a:schemeClr val="accent2">
                    <a:lumMod val="50000"/>
                  </a:schemeClr>
                </a:solidFill>
              </a:rPr>
              <a:t>ALLOWING MORE ENTRY TO US</a:t>
            </a:r>
          </a:p>
        </p:txBody>
      </p:sp>
      <p:sp>
        <p:nvSpPr>
          <p:cNvPr id="3" name="Title 1">
            <a:extLst>
              <a:ext uri="{FF2B5EF4-FFF2-40B4-BE49-F238E27FC236}">
                <a16:creationId xmlns:a16="http://schemas.microsoft.com/office/drawing/2014/main" id="{A92E7DD8-006A-4D23-A2DD-101FC530672F}"/>
              </a:ext>
            </a:extLst>
          </p:cNvPr>
          <p:cNvSpPr txBox="1">
            <a:spLocks/>
          </p:cNvSpPr>
          <p:nvPr/>
        </p:nvSpPr>
        <p:spPr>
          <a:xfrm>
            <a:off x="677334" y="1765006"/>
            <a:ext cx="8596668" cy="486971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Ending the Travel Ban</a:t>
            </a:r>
          </a:p>
          <a:p>
            <a:pPr marL="571500" indent="-571500">
              <a:buFont typeface="Arial" panose="020B0604020202020204" pitchFamily="34" charset="0"/>
              <a:buChar char="•"/>
            </a:pPr>
            <a:r>
              <a:rPr lang="en-US" sz="2000" dirty="0">
                <a:solidFill>
                  <a:schemeClr val="tx1"/>
                </a:solidFill>
              </a:rPr>
              <a:t>Ended travel ban from several Muslim-majority countries on Jan 20</a:t>
            </a:r>
            <a:endParaRPr lang="en-US" dirty="0">
              <a:solidFill>
                <a:schemeClr val="tx1"/>
              </a:solidFill>
            </a:endParaRPr>
          </a:p>
          <a:p>
            <a:r>
              <a:rPr lang="en-US" dirty="0"/>
              <a:t>Change in “Migrant Protection Protocol”</a:t>
            </a:r>
          </a:p>
          <a:p>
            <a:pPr marL="342900" indent="-342900">
              <a:buFont typeface="Arial" panose="020B0604020202020204" pitchFamily="34" charset="0"/>
              <a:buChar char="•"/>
            </a:pPr>
            <a:r>
              <a:rPr lang="en-US" sz="2000" dirty="0">
                <a:solidFill>
                  <a:schemeClr val="tx1"/>
                </a:solidFill>
              </a:rPr>
              <a:t>Persons no longer being denied entry to US under MPP</a:t>
            </a:r>
          </a:p>
          <a:p>
            <a:pPr marL="342900" indent="-342900">
              <a:buFont typeface="Arial" panose="020B0604020202020204" pitchFamily="34" charset="0"/>
              <a:buChar char="•"/>
            </a:pPr>
            <a:r>
              <a:rPr lang="en-US" sz="2000" dirty="0">
                <a:solidFill>
                  <a:schemeClr val="tx1"/>
                </a:solidFill>
              </a:rPr>
              <a:t>Beginning to allow phased entry into the US for those held in Mexico under MPP</a:t>
            </a:r>
          </a:p>
          <a:p>
            <a:pPr marL="342900" indent="-342900">
              <a:buFont typeface="Arial" panose="020B0604020202020204" pitchFamily="34" charset="0"/>
              <a:buChar char="•"/>
            </a:pPr>
            <a:r>
              <a:rPr lang="en-US" sz="2000" dirty="0">
                <a:solidFill>
                  <a:schemeClr val="tx1"/>
                </a:solidFill>
              </a:rPr>
              <a:t>BUT – Still enforcing restrictions on entry at southern border due to COVID</a:t>
            </a:r>
          </a:p>
          <a:p>
            <a:r>
              <a:rPr lang="en-US" dirty="0"/>
              <a:t>Easing Some Restrictions of COVID Presidential Proclamation</a:t>
            </a:r>
          </a:p>
          <a:p>
            <a:pPr marL="342900" indent="-342900">
              <a:buFont typeface="Arial" panose="020B0604020202020204" pitchFamily="34" charset="0"/>
              <a:buChar char="•"/>
            </a:pPr>
            <a:r>
              <a:rPr lang="en-US" sz="2000" dirty="0">
                <a:solidFill>
                  <a:schemeClr val="tx1"/>
                </a:solidFill>
              </a:rPr>
              <a:t>Allows entry to the US for all persons seeking immigrant visas</a:t>
            </a:r>
          </a:p>
          <a:p>
            <a:r>
              <a:rPr lang="en-US" dirty="0"/>
              <a:t>Greater Refugee Resettlement</a:t>
            </a:r>
          </a:p>
          <a:p>
            <a:pPr marL="342900" indent="-342900">
              <a:buFont typeface="Arial" panose="020B0604020202020204" pitchFamily="34" charset="0"/>
              <a:buChar char="•"/>
            </a:pPr>
            <a:r>
              <a:rPr lang="en-US" sz="2000" dirty="0">
                <a:solidFill>
                  <a:schemeClr val="tx1"/>
                </a:solidFill>
              </a:rPr>
              <a:t>Allowing for resettling of 62,500 refugees in US, far lower than campaign promise of 125,000</a:t>
            </a:r>
          </a:p>
        </p:txBody>
      </p:sp>
    </p:spTree>
    <p:extLst>
      <p:ext uri="{BB962C8B-B14F-4D97-AF65-F5344CB8AC3E}">
        <p14:creationId xmlns:p14="http://schemas.microsoft.com/office/powerpoint/2010/main" val="38943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5A5A-77BF-4036-9CA0-E8F62439E319}"/>
              </a:ext>
            </a:extLst>
          </p:cNvPr>
          <p:cNvSpPr>
            <a:spLocks noGrp="1"/>
          </p:cNvSpPr>
          <p:nvPr>
            <p:ph type="title"/>
          </p:nvPr>
        </p:nvSpPr>
        <p:spPr>
          <a:xfrm>
            <a:off x="677334" y="609600"/>
            <a:ext cx="8596668" cy="847060"/>
          </a:xfrm>
        </p:spPr>
        <p:txBody>
          <a:bodyPr/>
          <a:lstStyle/>
          <a:p>
            <a:r>
              <a:rPr lang="en-US" b="1" dirty="0">
                <a:solidFill>
                  <a:schemeClr val="accent2">
                    <a:lumMod val="50000"/>
                  </a:schemeClr>
                </a:solidFill>
              </a:rPr>
              <a:t>CHANGES TO LAWS AND REGULATIONS</a:t>
            </a:r>
          </a:p>
        </p:txBody>
      </p:sp>
      <p:sp>
        <p:nvSpPr>
          <p:cNvPr id="3" name="Title 1">
            <a:extLst>
              <a:ext uri="{FF2B5EF4-FFF2-40B4-BE49-F238E27FC236}">
                <a16:creationId xmlns:a16="http://schemas.microsoft.com/office/drawing/2014/main" id="{A92E7DD8-006A-4D23-A2DD-101FC530672F}"/>
              </a:ext>
            </a:extLst>
          </p:cNvPr>
          <p:cNvSpPr txBox="1">
            <a:spLocks/>
          </p:cNvSpPr>
          <p:nvPr/>
        </p:nvSpPr>
        <p:spPr>
          <a:xfrm>
            <a:off x="677334" y="1765006"/>
            <a:ext cx="8596668" cy="48697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Ending the New “Public Charge” Rule</a:t>
            </a:r>
          </a:p>
          <a:p>
            <a:pPr marL="571500" indent="-571500">
              <a:buFont typeface="Arial" panose="020B0604020202020204" pitchFamily="34" charset="0"/>
              <a:buChar char="•"/>
            </a:pPr>
            <a:r>
              <a:rPr lang="en-US" sz="2000" dirty="0">
                <a:solidFill>
                  <a:schemeClr val="tx1"/>
                </a:solidFill>
              </a:rPr>
              <a:t>2019 “Public Charge” rule no longer in effect, reverts to 1999 rules</a:t>
            </a:r>
          </a:p>
          <a:p>
            <a:pPr marL="571500" indent="-571500">
              <a:buFont typeface="Arial" panose="020B0604020202020204" pitchFamily="34" charset="0"/>
              <a:buChar char="•"/>
            </a:pPr>
            <a:r>
              <a:rPr lang="en-US" sz="2000" dirty="0">
                <a:solidFill>
                  <a:schemeClr val="tx1"/>
                </a:solidFill>
              </a:rPr>
              <a:t>Receipt of SNAP, Medicaid, and other public benefits no longer detrimental to immigration applications</a:t>
            </a:r>
          </a:p>
          <a:p>
            <a:pPr marL="571500" indent="-571500">
              <a:buFont typeface="Arial" panose="020B0604020202020204" pitchFamily="34" charset="0"/>
              <a:buChar char="•"/>
            </a:pPr>
            <a:r>
              <a:rPr lang="en-US" sz="2000" dirty="0">
                <a:solidFill>
                  <a:schemeClr val="tx1"/>
                </a:solidFill>
              </a:rPr>
              <a:t>Form I-944, Declaration of Self-Sufficiency eliminated</a:t>
            </a:r>
            <a:endParaRPr lang="en-US" dirty="0">
              <a:solidFill>
                <a:schemeClr val="tx1"/>
              </a:solidFill>
            </a:endParaRPr>
          </a:p>
          <a:p>
            <a:r>
              <a:rPr lang="en-US" dirty="0"/>
              <a:t>Slow to Undo Other Rule Changes and Court Decisions</a:t>
            </a:r>
          </a:p>
          <a:p>
            <a:pPr marL="342900" indent="-342900">
              <a:buFont typeface="Arial" panose="020B0604020202020204" pitchFamily="34" charset="0"/>
              <a:buChar char="•"/>
            </a:pPr>
            <a:r>
              <a:rPr lang="en-US" sz="2000" dirty="0">
                <a:solidFill>
                  <a:schemeClr val="tx1"/>
                </a:solidFill>
              </a:rPr>
              <a:t>A patchwork of final rule changes to US Code of Federal Regulations remain in effect, though some are limited by court orders</a:t>
            </a:r>
          </a:p>
          <a:p>
            <a:pPr marL="342900" indent="-342900">
              <a:buFont typeface="Arial" panose="020B0604020202020204" pitchFamily="34" charset="0"/>
              <a:buChar char="•"/>
            </a:pPr>
            <a:r>
              <a:rPr lang="en-US" sz="2000" dirty="0">
                <a:solidFill>
                  <a:schemeClr val="tx1"/>
                </a:solidFill>
              </a:rPr>
              <a:t>Many immigration and appellate judges appointed by Trump remain in positions</a:t>
            </a:r>
          </a:p>
          <a:p>
            <a:pPr marL="342900" indent="-342900">
              <a:buFont typeface="Arial" panose="020B0604020202020204" pitchFamily="34" charset="0"/>
              <a:buChar char="•"/>
            </a:pPr>
            <a:r>
              <a:rPr lang="en-US" sz="2000" dirty="0">
                <a:solidFill>
                  <a:schemeClr val="tx1"/>
                </a:solidFill>
              </a:rPr>
              <a:t>A long list of damaging immigration judicial opinions remain in effect limiting relief in immigration court</a:t>
            </a:r>
          </a:p>
        </p:txBody>
      </p:sp>
    </p:spTree>
    <p:extLst>
      <p:ext uri="{BB962C8B-B14F-4D97-AF65-F5344CB8AC3E}">
        <p14:creationId xmlns:p14="http://schemas.microsoft.com/office/powerpoint/2010/main" val="379436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F6A-FEB2-46D5-9135-6E455F5CCDB6}"/>
              </a:ext>
            </a:extLst>
          </p:cNvPr>
          <p:cNvSpPr>
            <a:spLocks noGrp="1"/>
          </p:cNvSpPr>
          <p:nvPr>
            <p:ph type="title"/>
          </p:nvPr>
        </p:nvSpPr>
        <p:spPr>
          <a:xfrm>
            <a:off x="677334" y="609600"/>
            <a:ext cx="8596668" cy="836428"/>
          </a:xfrm>
        </p:spPr>
        <p:txBody>
          <a:bodyPr/>
          <a:lstStyle/>
          <a:p>
            <a:r>
              <a:rPr lang="en-US" b="1" dirty="0">
                <a:solidFill>
                  <a:schemeClr val="accent2">
                    <a:lumMod val="75000"/>
                  </a:schemeClr>
                </a:solidFill>
              </a:rPr>
              <a:t>NEW COURT DECISIONS</a:t>
            </a:r>
          </a:p>
        </p:txBody>
      </p:sp>
      <p:sp>
        <p:nvSpPr>
          <p:cNvPr id="3" name="Title 1">
            <a:extLst>
              <a:ext uri="{FF2B5EF4-FFF2-40B4-BE49-F238E27FC236}">
                <a16:creationId xmlns:a16="http://schemas.microsoft.com/office/drawing/2014/main" id="{1187CF68-3260-4C86-BE5D-F275EE7F8DF6}"/>
              </a:ext>
            </a:extLst>
          </p:cNvPr>
          <p:cNvSpPr txBox="1">
            <a:spLocks/>
          </p:cNvSpPr>
          <p:nvPr/>
        </p:nvSpPr>
        <p:spPr>
          <a:xfrm>
            <a:off x="677334" y="1765006"/>
            <a:ext cx="8596668" cy="48697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Holding ICE to NTA Requirements</a:t>
            </a:r>
          </a:p>
          <a:p>
            <a:r>
              <a:rPr lang="en-US" sz="2400" dirty="0" err="1"/>
              <a:t>Niz</a:t>
            </a:r>
            <a:r>
              <a:rPr lang="en-US" sz="2400" dirty="0"/>
              <a:t>-Chavez v. Garland</a:t>
            </a:r>
          </a:p>
          <a:p>
            <a:pPr marL="571500" indent="-571500">
              <a:buFont typeface="Arial" panose="020B0604020202020204" pitchFamily="34" charset="0"/>
              <a:buChar char="•"/>
            </a:pPr>
            <a:r>
              <a:rPr lang="en-US" sz="2000" dirty="0">
                <a:solidFill>
                  <a:schemeClr val="tx1"/>
                </a:solidFill>
              </a:rPr>
              <a:t>Specific to Cancellation of Removal “Stop-Time” Rules</a:t>
            </a:r>
          </a:p>
          <a:p>
            <a:pPr marL="571500" indent="-571500">
              <a:buFont typeface="Arial" panose="020B0604020202020204" pitchFamily="34" charset="0"/>
              <a:buChar char="•"/>
            </a:pPr>
            <a:r>
              <a:rPr lang="en-US" sz="2000" dirty="0">
                <a:solidFill>
                  <a:schemeClr val="tx1"/>
                </a:solidFill>
              </a:rPr>
              <a:t>May allow more people to receive green card through “Cancellation of Removal” in immigration court</a:t>
            </a:r>
          </a:p>
          <a:p>
            <a:pPr marL="571500" indent="-571500">
              <a:buFont typeface="Arial" panose="020B0604020202020204" pitchFamily="34" charset="0"/>
              <a:buChar char="•"/>
            </a:pPr>
            <a:r>
              <a:rPr lang="en-US" sz="2000" dirty="0">
                <a:solidFill>
                  <a:schemeClr val="tx1"/>
                </a:solidFill>
              </a:rPr>
              <a:t>May open the door to other immigration court strategies and arguments</a:t>
            </a:r>
            <a:endParaRPr lang="en-US" dirty="0">
              <a:solidFill>
                <a:schemeClr val="tx1"/>
              </a:solidFill>
            </a:endParaRPr>
          </a:p>
          <a:p>
            <a:r>
              <a:rPr lang="en-US" dirty="0"/>
              <a:t>No “Admission” in TPS</a:t>
            </a:r>
          </a:p>
          <a:p>
            <a:r>
              <a:rPr lang="en-US" sz="2400" dirty="0"/>
              <a:t>Sanchez v. Mayorkas</a:t>
            </a:r>
          </a:p>
          <a:p>
            <a:pPr marL="342900" indent="-342900">
              <a:buFont typeface="Arial" panose="020B0604020202020204" pitchFamily="34" charset="0"/>
              <a:buChar char="•"/>
            </a:pPr>
            <a:r>
              <a:rPr lang="en-US" sz="2000" dirty="0">
                <a:solidFill>
                  <a:schemeClr val="tx1"/>
                </a:solidFill>
              </a:rPr>
              <a:t>Finds that Temporary Protected Status does not give someone an “admission” to the United States that could more easily allow certain persons to apply for a green card</a:t>
            </a:r>
          </a:p>
        </p:txBody>
      </p:sp>
    </p:spTree>
    <p:extLst>
      <p:ext uri="{BB962C8B-B14F-4D97-AF65-F5344CB8AC3E}">
        <p14:creationId xmlns:p14="http://schemas.microsoft.com/office/powerpoint/2010/main" val="96383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F6A-FEB2-46D5-9135-6E455F5CCDB6}"/>
              </a:ext>
            </a:extLst>
          </p:cNvPr>
          <p:cNvSpPr>
            <a:spLocks noGrp="1"/>
          </p:cNvSpPr>
          <p:nvPr>
            <p:ph type="title"/>
          </p:nvPr>
        </p:nvSpPr>
        <p:spPr>
          <a:xfrm>
            <a:off x="677334" y="609600"/>
            <a:ext cx="8596668" cy="836428"/>
          </a:xfrm>
        </p:spPr>
        <p:txBody>
          <a:bodyPr/>
          <a:lstStyle/>
          <a:p>
            <a:r>
              <a:rPr lang="en-US" b="1" dirty="0">
                <a:solidFill>
                  <a:schemeClr val="accent2">
                    <a:lumMod val="75000"/>
                  </a:schemeClr>
                </a:solidFill>
              </a:rPr>
              <a:t>OTHER UPDATES</a:t>
            </a:r>
          </a:p>
        </p:txBody>
      </p:sp>
      <p:sp>
        <p:nvSpPr>
          <p:cNvPr id="3" name="Title 1">
            <a:extLst>
              <a:ext uri="{FF2B5EF4-FFF2-40B4-BE49-F238E27FC236}">
                <a16:creationId xmlns:a16="http://schemas.microsoft.com/office/drawing/2014/main" id="{1187CF68-3260-4C86-BE5D-F275EE7F8DF6}"/>
              </a:ext>
            </a:extLst>
          </p:cNvPr>
          <p:cNvSpPr txBox="1">
            <a:spLocks/>
          </p:cNvSpPr>
          <p:nvPr/>
        </p:nvSpPr>
        <p:spPr>
          <a:xfrm>
            <a:off x="677334" y="1765006"/>
            <a:ext cx="8596668" cy="48697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REAL ID Requirements Delayed</a:t>
            </a:r>
          </a:p>
          <a:p>
            <a:pPr marL="571500" indent="-571500">
              <a:buFont typeface="Arial" panose="020B0604020202020204" pitchFamily="34" charset="0"/>
              <a:buChar char="•"/>
            </a:pPr>
            <a:r>
              <a:rPr lang="en-US" sz="2000" dirty="0">
                <a:solidFill>
                  <a:schemeClr val="tx1"/>
                </a:solidFill>
              </a:rPr>
              <a:t>New ID requirements for domestic air travel delayed until May 2023</a:t>
            </a:r>
          </a:p>
          <a:p>
            <a:endParaRPr lang="en-US" dirty="0">
              <a:solidFill>
                <a:schemeClr val="tx1"/>
              </a:solidFill>
            </a:endParaRPr>
          </a:p>
        </p:txBody>
      </p:sp>
    </p:spTree>
    <p:extLst>
      <p:ext uri="{BB962C8B-B14F-4D97-AF65-F5344CB8AC3E}">
        <p14:creationId xmlns:p14="http://schemas.microsoft.com/office/powerpoint/2010/main" val="1731890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2061</TotalTime>
  <Words>2032</Words>
  <Application>Microsoft Office PowerPoint</Application>
  <PresentationFormat>Widescreen</PresentationFormat>
  <Paragraphs>230</Paragraphs>
  <Slides>23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ArialMT</vt:lpstr>
      <vt:lpstr>Calibri</vt:lpstr>
      <vt:lpstr>CourierNew</vt:lpstr>
      <vt:lpstr>Merriweather</vt:lpstr>
      <vt:lpstr>TimesNewRomanPSMT</vt:lpstr>
      <vt:lpstr>Trebuchet MS</vt:lpstr>
      <vt:lpstr>Wingdings 3</vt:lpstr>
      <vt:lpstr>Facet</vt:lpstr>
      <vt:lpstr>IMMIGRATION UPDATES  </vt:lpstr>
      <vt:lpstr>West African Community Council</vt:lpstr>
      <vt:lpstr>Today’s Agenda</vt:lpstr>
      <vt:lpstr>Immigration Updates</vt:lpstr>
      <vt:lpstr>CHANGES IN IMMIGRATION ENFORCEMENT</vt:lpstr>
      <vt:lpstr>ALLOWING MORE ENTRY TO US</vt:lpstr>
      <vt:lpstr>CHANGES TO LAWS AND REGULATIONS</vt:lpstr>
      <vt:lpstr>NEW COURT DECISIONS</vt:lpstr>
      <vt:lpstr>OTHER UPDATES</vt:lpstr>
      <vt:lpstr>Know Your Rights </vt:lpstr>
      <vt:lpstr>If Immigration or Police Stop You On the Street </vt:lpstr>
      <vt:lpstr>If Immigration/Police Come to Your Home</vt:lpstr>
      <vt:lpstr>If Immigration/Police Come to Your Home</vt:lpstr>
      <vt:lpstr>If Immigration/Police Come to Your Work</vt:lpstr>
      <vt:lpstr>Creating a Family  Preparedness Plan</vt:lpstr>
      <vt:lpstr>How to Be Prepared</vt:lpstr>
      <vt:lpstr>How to Be Prepared (Continued) </vt:lpstr>
      <vt:lpstr>How to Be Prepared (Continued)</vt:lpstr>
      <vt:lpstr>New Immigration Options</vt:lpstr>
      <vt:lpstr>DACA</vt:lpstr>
      <vt:lpstr>Proposed Immigration Laws</vt:lpstr>
      <vt:lpstr>CALL YOUR REPRESENTATIVES It takes action!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You Need to Know About Expedited Removal</dc:title>
  <dc:creator>Lou Metsu</dc:creator>
  <cp:lastModifiedBy>Steven Denton</cp:lastModifiedBy>
  <cp:revision>58</cp:revision>
  <dcterms:created xsi:type="dcterms:W3CDTF">2020-11-10T22:39:47Z</dcterms:created>
  <dcterms:modified xsi:type="dcterms:W3CDTF">2021-06-09T23:57:29Z</dcterms:modified>
</cp:coreProperties>
</file>