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1" r:id="rId1"/>
  </p:sldMasterIdLst>
  <p:notesMasterIdLst>
    <p:notesMasterId r:id="rId36"/>
  </p:notesMasterIdLst>
  <p:sldIdLst>
    <p:sldId id="326" r:id="rId2"/>
    <p:sldId id="285" r:id="rId3"/>
    <p:sldId id="307" r:id="rId4"/>
    <p:sldId id="262" r:id="rId5"/>
    <p:sldId id="303" r:id="rId6"/>
    <p:sldId id="305" r:id="rId7"/>
    <p:sldId id="291" r:id="rId8"/>
    <p:sldId id="290" r:id="rId9"/>
    <p:sldId id="295" r:id="rId10"/>
    <p:sldId id="297" r:id="rId11"/>
    <p:sldId id="298" r:id="rId12"/>
    <p:sldId id="299" r:id="rId13"/>
    <p:sldId id="296" r:id="rId14"/>
    <p:sldId id="263" r:id="rId15"/>
    <p:sldId id="308" r:id="rId16"/>
    <p:sldId id="317" r:id="rId17"/>
    <p:sldId id="309" r:id="rId18"/>
    <p:sldId id="310" r:id="rId19"/>
    <p:sldId id="318" r:id="rId20"/>
    <p:sldId id="311" r:id="rId21"/>
    <p:sldId id="312" r:id="rId22"/>
    <p:sldId id="313" r:id="rId23"/>
    <p:sldId id="314" r:id="rId24"/>
    <p:sldId id="315" r:id="rId25"/>
    <p:sldId id="328" r:id="rId26"/>
    <p:sldId id="327" r:id="rId27"/>
    <p:sldId id="330" r:id="rId28"/>
    <p:sldId id="334" r:id="rId29"/>
    <p:sldId id="329" r:id="rId30"/>
    <p:sldId id="335" r:id="rId31"/>
    <p:sldId id="332" r:id="rId32"/>
    <p:sldId id="333" r:id="rId33"/>
    <p:sldId id="320" r:id="rId34"/>
    <p:sldId id="316" r:id="rId35"/>
  </p:sldIdLst>
  <p:sldSz cx="9144000" cy="5143500" type="screen16x9"/>
  <p:notesSz cx="6858000" cy="9296400"/>
  <p:embeddedFontLst>
    <p:embeddedFont>
      <p:font typeface="Century Gothic" panose="020B0502020202020204" pitchFamily="34" charset="0"/>
      <p:regular r:id="rId37"/>
      <p:bold r:id="rId38"/>
      <p:italic r:id="rId39"/>
      <p:boldItalic r:id="rId40"/>
    </p:embeddedFont>
    <p:embeddedFont>
      <p:font typeface="Wingdings 2" panose="05020102010507070707" pitchFamily="18" charset="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A927BD-834D-4D98-B305-8D902F025B3B}">
  <a:tblStyle styleId="{27A927BD-834D-4D98-B305-8D902F025B3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5429" autoAdjust="0"/>
  </p:normalViewPr>
  <p:slideViewPr>
    <p:cSldViewPr snapToGrid="0">
      <p:cViewPr varScale="1">
        <p:scale>
          <a:sx n="128" d="100"/>
          <a:sy n="128" d="100"/>
        </p:scale>
        <p:origin x="100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6C700-3903-4FF7-B349-A1B2626E39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426B29-9E16-4778-9E58-F1D298F9B1EB}">
      <dgm:prSet/>
      <dgm:spPr/>
      <dgm:t>
        <a:bodyPr/>
        <a:lstStyle/>
        <a:p>
          <a:r>
            <a:rPr lang="en-US"/>
            <a:t>Only certain types of convictions</a:t>
          </a:r>
        </a:p>
      </dgm:t>
    </dgm:pt>
    <dgm:pt modelId="{9D069F78-700F-479A-A1A3-C067D50BF6D6}" type="parTrans" cxnId="{DFB861D0-D8D6-491C-BDB7-F4A06E0F395C}">
      <dgm:prSet/>
      <dgm:spPr/>
      <dgm:t>
        <a:bodyPr/>
        <a:lstStyle/>
        <a:p>
          <a:endParaRPr lang="en-US"/>
        </a:p>
      </dgm:t>
    </dgm:pt>
    <dgm:pt modelId="{A1E16AD8-FE51-4A46-9C82-FAB399598605}" type="sibTrans" cxnId="{DFB861D0-D8D6-491C-BDB7-F4A06E0F395C}">
      <dgm:prSet/>
      <dgm:spPr/>
      <dgm:t>
        <a:bodyPr/>
        <a:lstStyle/>
        <a:p>
          <a:endParaRPr lang="en-US"/>
        </a:p>
      </dgm:t>
    </dgm:pt>
    <dgm:pt modelId="{B429280A-273C-4A40-947B-B7D1D54519F5}">
      <dgm:prSet/>
      <dgm:spPr/>
      <dgm:t>
        <a:bodyPr/>
        <a:lstStyle/>
        <a:p>
          <a:r>
            <a:rPr lang="en-US"/>
            <a:t>Most/All Obligations complete</a:t>
          </a:r>
        </a:p>
      </dgm:t>
    </dgm:pt>
    <dgm:pt modelId="{B2F223E1-FE4A-4C55-89C2-5AEE384F3218}" type="parTrans" cxnId="{A6D661E0-C18E-41BC-A418-1B75C3EB2A2D}">
      <dgm:prSet/>
      <dgm:spPr/>
      <dgm:t>
        <a:bodyPr/>
        <a:lstStyle/>
        <a:p>
          <a:endParaRPr lang="en-US"/>
        </a:p>
      </dgm:t>
    </dgm:pt>
    <dgm:pt modelId="{84276839-1841-4DF0-9C7C-9AA521825D4F}" type="sibTrans" cxnId="{A6D661E0-C18E-41BC-A418-1B75C3EB2A2D}">
      <dgm:prSet/>
      <dgm:spPr/>
      <dgm:t>
        <a:bodyPr/>
        <a:lstStyle/>
        <a:p>
          <a:endParaRPr lang="en-US"/>
        </a:p>
      </dgm:t>
    </dgm:pt>
    <dgm:pt modelId="{30133D87-0A8C-4F5A-967E-F80A3BDAFD1E}">
      <dgm:prSet/>
      <dgm:spPr/>
      <dgm:t>
        <a:bodyPr/>
        <a:lstStyle/>
        <a:p>
          <a:r>
            <a:rPr lang="en-US"/>
            <a:t>A number of years since completion</a:t>
          </a:r>
        </a:p>
      </dgm:t>
    </dgm:pt>
    <dgm:pt modelId="{3B51A54A-3593-4EA4-A6A6-AB6B81FEEC49}" type="parTrans" cxnId="{F81F0410-46F0-4026-8441-14A1801048F6}">
      <dgm:prSet/>
      <dgm:spPr/>
      <dgm:t>
        <a:bodyPr/>
        <a:lstStyle/>
        <a:p>
          <a:endParaRPr lang="en-US"/>
        </a:p>
      </dgm:t>
    </dgm:pt>
    <dgm:pt modelId="{F78BE267-F8AE-4E2A-9080-F4A27A6880C8}" type="sibTrans" cxnId="{F81F0410-46F0-4026-8441-14A1801048F6}">
      <dgm:prSet/>
      <dgm:spPr/>
      <dgm:t>
        <a:bodyPr/>
        <a:lstStyle/>
        <a:p>
          <a:endParaRPr lang="en-US"/>
        </a:p>
      </dgm:t>
    </dgm:pt>
    <dgm:pt modelId="{09827A11-0C24-45E2-B54C-34FAB35BFD0D}">
      <dgm:prSet/>
      <dgm:spPr/>
      <dgm:t>
        <a:bodyPr/>
        <a:lstStyle/>
        <a:p>
          <a:r>
            <a:rPr lang="en-US"/>
            <a:t>No recent convictions or pending charges</a:t>
          </a:r>
        </a:p>
      </dgm:t>
    </dgm:pt>
    <dgm:pt modelId="{12675DAC-564A-4406-9D0C-7034BA22AC80}" type="parTrans" cxnId="{C2377869-1381-41D8-B80D-B23F5D14E0C1}">
      <dgm:prSet/>
      <dgm:spPr/>
      <dgm:t>
        <a:bodyPr/>
        <a:lstStyle/>
        <a:p>
          <a:endParaRPr lang="en-US"/>
        </a:p>
      </dgm:t>
    </dgm:pt>
    <dgm:pt modelId="{13C45B34-F72B-4F74-8AB6-4A0892497942}" type="sibTrans" cxnId="{C2377869-1381-41D8-B80D-B23F5D14E0C1}">
      <dgm:prSet/>
      <dgm:spPr/>
      <dgm:t>
        <a:bodyPr/>
        <a:lstStyle/>
        <a:p>
          <a:endParaRPr lang="en-US"/>
        </a:p>
      </dgm:t>
    </dgm:pt>
    <dgm:pt modelId="{A6AADB1F-B75D-4A92-8EC4-B9BC9F95402B}">
      <dgm:prSet/>
      <dgm:spPr/>
      <dgm:t>
        <a:bodyPr/>
        <a:lstStyle/>
        <a:p>
          <a:r>
            <a:rPr lang="en-US"/>
            <a:t>No active restraining orders or open warrants</a:t>
          </a:r>
        </a:p>
      </dgm:t>
    </dgm:pt>
    <dgm:pt modelId="{7C4B2C13-B65D-4B3F-8C26-72C1641D2AB9}" type="parTrans" cxnId="{EAD907EA-3903-4C34-84A4-18E6508DD433}">
      <dgm:prSet/>
      <dgm:spPr/>
      <dgm:t>
        <a:bodyPr/>
        <a:lstStyle/>
        <a:p>
          <a:endParaRPr lang="en-US"/>
        </a:p>
      </dgm:t>
    </dgm:pt>
    <dgm:pt modelId="{4F07A916-CE26-49C5-8274-2627CD6A00FF}" type="sibTrans" cxnId="{EAD907EA-3903-4C34-84A4-18E6508DD433}">
      <dgm:prSet/>
      <dgm:spPr/>
      <dgm:t>
        <a:bodyPr/>
        <a:lstStyle/>
        <a:p>
          <a:endParaRPr lang="en-US"/>
        </a:p>
      </dgm:t>
    </dgm:pt>
    <dgm:pt modelId="{C4836A75-2E20-487E-8398-782B9B86C5B1}" type="pres">
      <dgm:prSet presAssocID="{C846C700-3903-4FF7-B349-A1B2626E39F0}" presName="root" presStyleCnt="0">
        <dgm:presLayoutVars>
          <dgm:dir/>
          <dgm:resizeHandles val="exact"/>
        </dgm:presLayoutVars>
      </dgm:prSet>
      <dgm:spPr/>
    </dgm:pt>
    <dgm:pt modelId="{789FEE1D-20F2-418C-99F2-CDB51BCB3D43}" type="pres">
      <dgm:prSet presAssocID="{F0426B29-9E16-4778-9E58-F1D298F9B1EB}" presName="compNode" presStyleCnt="0"/>
      <dgm:spPr/>
    </dgm:pt>
    <dgm:pt modelId="{52411F4E-322F-44CB-8881-FAA0269FD1A3}" type="pres">
      <dgm:prSet presAssocID="{F0426B29-9E16-4778-9E58-F1D298F9B1EB}" presName="bgRect" presStyleLbl="bgShp" presStyleIdx="0" presStyleCnt="5"/>
      <dgm:spPr/>
    </dgm:pt>
    <dgm:pt modelId="{58F9A3EF-0420-4BFD-BD8A-C44BEF6A5E18}" type="pres">
      <dgm:prSet presAssocID="{F0426B29-9E16-4778-9E58-F1D298F9B1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EDB8BFA2-0D3C-4D2F-8F5A-F1D305188115}" type="pres">
      <dgm:prSet presAssocID="{F0426B29-9E16-4778-9E58-F1D298F9B1EB}" presName="spaceRect" presStyleCnt="0"/>
      <dgm:spPr/>
    </dgm:pt>
    <dgm:pt modelId="{E768E70B-1620-4264-AEBD-9E7E3C621DB3}" type="pres">
      <dgm:prSet presAssocID="{F0426B29-9E16-4778-9E58-F1D298F9B1EB}" presName="parTx" presStyleLbl="revTx" presStyleIdx="0" presStyleCnt="5">
        <dgm:presLayoutVars>
          <dgm:chMax val="0"/>
          <dgm:chPref val="0"/>
        </dgm:presLayoutVars>
      </dgm:prSet>
      <dgm:spPr/>
    </dgm:pt>
    <dgm:pt modelId="{A948020C-5850-47FF-A790-B877EEA97979}" type="pres">
      <dgm:prSet presAssocID="{A1E16AD8-FE51-4A46-9C82-FAB399598605}" presName="sibTrans" presStyleCnt="0"/>
      <dgm:spPr/>
    </dgm:pt>
    <dgm:pt modelId="{59EDB2F4-E9CA-4523-9343-65135C34A012}" type="pres">
      <dgm:prSet presAssocID="{B429280A-273C-4A40-947B-B7D1D54519F5}" presName="compNode" presStyleCnt="0"/>
      <dgm:spPr/>
    </dgm:pt>
    <dgm:pt modelId="{ECAC5B58-46BD-428D-ADE7-7FD91B96FAD1}" type="pres">
      <dgm:prSet presAssocID="{B429280A-273C-4A40-947B-B7D1D54519F5}" presName="bgRect" presStyleLbl="bgShp" presStyleIdx="1" presStyleCnt="5"/>
      <dgm:spPr/>
    </dgm:pt>
    <dgm:pt modelId="{06E1FDD8-6F32-4CB2-8CC4-0E375EEFA77B}" type="pres">
      <dgm:prSet presAssocID="{B429280A-273C-4A40-947B-B7D1D54519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B8A7D7B-2BED-4ACA-BF8F-E1E30BE09D8A}" type="pres">
      <dgm:prSet presAssocID="{B429280A-273C-4A40-947B-B7D1D54519F5}" presName="spaceRect" presStyleCnt="0"/>
      <dgm:spPr/>
    </dgm:pt>
    <dgm:pt modelId="{FBE74E5F-BB35-4642-9D04-65EF4E5EA607}" type="pres">
      <dgm:prSet presAssocID="{B429280A-273C-4A40-947B-B7D1D54519F5}" presName="parTx" presStyleLbl="revTx" presStyleIdx="1" presStyleCnt="5">
        <dgm:presLayoutVars>
          <dgm:chMax val="0"/>
          <dgm:chPref val="0"/>
        </dgm:presLayoutVars>
      </dgm:prSet>
      <dgm:spPr/>
    </dgm:pt>
    <dgm:pt modelId="{B8FC9A7F-BE87-4F10-9885-2F7FD5F278BA}" type="pres">
      <dgm:prSet presAssocID="{84276839-1841-4DF0-9C7C-9AA521825D4F}" presName="sibTrans" presStyleCnt="0"/>
      <dgm:spPr/>
    </dgm:pt>
    <dgm:pt modelId="{6EEF5344-A4C7-41F6-8D39-712AE5D02B82}" type="pres">
      <dgm:prSet presAssocID="{30133D87-0A8C-4F5A-967E-F80A3BDAFD1E}" presName="compNode" presStyleCnt="0"/>
      <dgm:spPr/>
    </dgm:pt>
    <dgm:pt modelId="{B34B9F33-B933-4A77-BEC2-FB372E7ED05C}" type="pres">
      <dgm:prSet presAssocID="{30133D87-0A8C-4F5A-967E-F80A3BDAFD1E}" presName="bgRect" presStyleLbl="bgShp" presStyleIdx="2" presStyleCnt="5"/>
      <dgm:spPr/>
    </dgm:pt>
    <dgm:pt modelId="{8AEEDEEA-61F2-4619-AAC3-C1BD66B24BA8}" type="pres">
      <dgm:prSet presAssocID="{30133D87-0A8C-4F5A-967E-F80A3BDAFD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92BF9B24-577B-434A-8CEF-8DD254E57188}" type="pres">
      <dgm:prSet presAssocID="{30133D87-0A8C-4F5A-967E-F80A3BDAFD1E}" presName="spaceRect" presStyleCnt="0"/>
      <dgm:spPr/>
    </dgm:pt>
    <dgm:pt modelId="{4F3413D0-298B-4214-954A-DDD4FE73F568}" type="pres">
      <dgm:prSet presAssocID="{30133D87-0A8C-4F5A-967E-F80A3BDAFD1E}" presName="parTx" presStyleLbl="revTx" presStyleIdx="2" presStyleCnt="5">
        <dgm:presLayoutVars>
          <dgm:chMax val="0"/>
          <dgm:chPref val="0"/>
        </dgm:presLayoutVars>
      </dgm:prSet>
      <dgm:spPr/>
    </dgm:pt>
    <dgm:pt modelId="{54625506-3778-4C91-BF60-1935F904C8C6}" type="pres">
      <dgm:prSet presAssocID="{F78BE267-F8AE-4E2A-9080-F4A27A6880C8}" presName="sibTrans" presStyleCnt="0"/>
      <dgm:spPr/>
    </dgm:pt>
    <dgm:pt modelId="{0104EB35-B283-4DF6-8472-6EEDF2FB525D}" type="pres">
      <dgm:prSet presAssocID="{09827A11-0C24-45E2-B54C-34FAB35BFD0D}" presName="compNode" presStyleCnt="0"/>
      <dgm:spPr/>
    </dgm:pt>
    <dgm:pt modelId="{5813F361-CA35-4F92-BF9A-714CE63C6CD1}" type="pres">
      <dgm:prSet presAssocID="{09827A11-0C24-45E2-B54C-34FAB35BFD0D}" presName="bgRect" presStyleLbl="bgShp" presStyleIdx="3" presStyleCnt="5"/>
      <dgm:spPr/>
    </dgm:pt>
    <dgm:pt modelId="{F5A5D78B-B1C3-449A-8C5A-60C570176629}" type="pres">
      <dgm:prSet presAssocID="{09827A11-0C24-45E2-B54C-34FAB35BFD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BB9B379F-68D5-4A45-A865-A0286F7B23E0}" type="pres">
      <dgm:prSet presAssocID="{09827A11-0C24-45E2-B54C-34FAB35BFD0D}" presName="spaceRect" presStyleCnt="0"/>
      <dgm:spPr/>
    </dgm:pt>
    <dgm:pt modelId="{D3220281-C8C0-470E-84AB-C2CF5ECD07EE}" type="pres">
      <dgm:prSet presAssocID="{09827A11-0C24-45E2-B54C-34FAB35BFD0D}" presName="parTx" presStyleLbl="revTx" presStyleIdx="3" presStyleCnt="5">
        <dgm:presLayoutVars>
          <dgm:chMax val="0"/>
          <dgm:chPref val="0"/>
        </dgm:presLayoutVars>
      </dgm:prSet>
      <dgm:spPr/>
    </dgm:pt>
    <dgm:pt modelId="{169F0E89-5669-4F23-99A8-D555D7392989}" type="pres">
      <dgm:prSet presAssocID="{13C45B34-F72B-4F74-8AB6-4A0892497942}" presName="sibTrans" presStyleCnt="0"/>
      <dgm:spPr/>
    </dgm:pt>
    <dgm:pt modelId="{3ABCF203-6F28-478C-BFDE-1C2F4BA6F686}" type="pres">
      <dgm:prSet presAssocID="{A6AADB1F-B75D-4A92-8EC4-B9BC9F95402B}" presName="compNode" presStyleCnt="0"/>
      <dgm:spPr/>
    </dgm:pt>
    <dgm:pt modelId="{DB26D61C-D633-4057-BAB9-D4D3047B4E1A}" type="pres">
      <dgm:prSet presAssocID="{A6AADB1F-B75D-4A92-8EC4-B9BC9F95402B}" presName="bgRect" presStyleLbl="bgShp" presStyleIdx="4" presStyleCnt="5"/>
      <dgm:spPr/>
    </dgm:pt>
    <dgm:pt modelId="{78762156-A3B6-45B5-884A-7EE0D3FB1F6C}" type="pres">
      <dgm:prSet presAssocID="{A6AADB1F-B75D-4A92-8EC4-B9BC9F9540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FE2691B4-AAC4-472C-A25D-3DAF9DEC7E65}" type="pres">
      <dgm:prSet presAssocID="{A6AADB1F-B75D-4A92-8EC4-B9BC9F95402B}" presName="spaceRect" presStyleCnt="0"/>
      <dgm:spPr/>
    </dgm:pt>
    <dgm:pt modelId="{9552C67C-B48D-4279-8A96-67CC07C5C1BA}" type="pres">
      <dgm:prSet presAssocID="{A6AADB1F-B75D-4A92-8EC4-B9BC9F95402B}" presName="parTx" presStyleLbl="revTx" presStyleIdx="4" presStyleCnt="5">
        <dgm:presLayoutVars>
          <dgm:chMax val="0"/>
          <dgm:chPref val="0"/>
        </dgm:presLayoutVars>
      </dgm:prSet>
      <dgm:spPr/>
    </dgm:pt>
  </dgm:ptLst>
  <dgm:cxnLst>
    <dgm:cxn modelId="{F81F0410-46F0-4026-8441-14A1801048F6}" srcId="{C846C700-3903-4FF7-B349-A1B2626E39F0}" destId="{30133D87-0A8C-4F5A-967E-F80A3BDAFD1E}" srcOrd="2" destOrd="0" parTransId="{3B51A54A-3593-4EA4-A6A6-AB6B81FEEC49}" sibTransId="{F78BE267-F8AE-4E2A-9080-F4A27A6880C8}"/>
    <dgm:cxn modelId="{C977EF10-7DE8-412D-87C3-E62B78A98971}" type="presOf" srcId="{B429280A-273C-4A40-947B-B7D1D54519F5}" destId="{FBE74E5F-BB35-4642-9D04-65EF4E5EA607}" srcOrd="0" destOrd="0" presId="urn:microsoft.com/office/officeart/2018/2/layout/IconVerticalSolidList"/>
    <dgm:cxn modelId="{3EF02261-0C6A-4CDC-8C8B-1DCC15169AB7}" type="presOf" srcId="{F0426B29-9E16-4778-9E58-F1D298F9B1EB}" destId="{E768E70B-1620-4264-AEBD-9E7E3C621DB3}" srcOrd="0" destOrd="0" presId="urn:microsoft.com/office/officeart/2018/2/layout/IconVerticalSolidList"/>
    <dgm:cxn modelId="{C2377869-1381-41D8-B80D-B23F5D14E0C1}" srcId="{C846C700-3903-4FF7-B349-A1B2626E39F0}" destId="{09827A11-0C24-45E2-B54C-34FAB35BFD0D}" srcOrd="3" destOrd="0" parTransId="{12675DAC-564A-4406-9D0C-7034BA22AC80}" sibTransId="{13C45B34-F72B-4F74-8AB6-4A0892497942}"/>
    <dgm:cxn modelId="{EA712C58-B46F-4C47-A0A1-3393F59FA6A1}" type="presOf" srcId="{C846C700-3903-4FF7-B349-A1B2626E39F0}" destId="{C4836A75-2E20-487E-8398-782B9B86C5B1}" srcOrd="0" destOrd="0" presId="urn:microsoft.com/office/officeart/2018/2/layout/IconVerticalSolidList"/>
    <dgm:cxn modelId="{6D4C7784-15EF-4D34-AAC0-08C7CBD13EEE}" type="presOf" srcId="{A6AADB1F-B75D-4A92-8EC4-B9BC9F95402B}" destId="{9552C67C-B48D-4279-8A96-67CC07C5C1BA}" srcOrd="0" destOrd="0" presId="urn:microsoft.com/office/officeart/2018/2/layout/IconVerticalSolidList"/>
    <dgm:cxn modelId="{CA520399-E6C1-40B8-956C-22A7CEB41D33}" type="presOf" srcId="{09827A11-0C24-45E2-B54C-34FAB35BFD0D}" destId="{D3220281-C8C0-470E-84AB-C2CF5ECD07EE}" srcOrd="0" destOrd="0" presId="urn:microsoft.com/office/officeart/2018/2/layout/IconVerticalSolidList"/>
    <dgm:cxn modelId="{DFB861D0-D8D6-491C-BDB7-F4A06E0F395C}" srcId="{C846C700-3903-4FF7-B349-A1B2626E39F0}" destId="{F0426B29-9E16-4778-9E58-F1D298F9B1EB}" srcOrd="0" destOrd="0" parTransId="{9D069F78-700F-479A-A1A3-C067D50BF6D6}" sibTransId="{A1E16AD8-FE51-4A46-9C82-FAB399598605}"/>
    <dgm:cxn modelId="{A6D661E0-C18E-41BC-A418-1B75C3EB2A2D}" srcId="{C846C700-3903-4FF7-B349-A1B2626E39F0}" destId="{B429280A-273C-4A40-947B-B7D1D54519F5}" srcOrd="1" destOrd="0" parTransId="{B2F223E1-FE4A-4C55-89C2-5AEE384F3218}" sibTransId="{84276839-1841-4DF0-9C7C-9AA521825D4F}"/>
    <dgm:cxn modelId="{EAD907EA-3903-4C34-84A4-18E6508DD433}" srcId="{C846C700-3903-4FF7-B349-A1B2626E39F0}" destId="{A6AADB1F-B75D-4A92-8EC4-B9BC9F95402B}" srcOrd="4" destOrd="0" parTransId="{7C4B2C13-B65D-4B3F-8C26-72C1641D2AB9}" sibTransId="{4F07A916-CE26-49C5-8274-2627CD6A00FF}"/>
    <dgm:cxn modelId="{54C6C2F1-3D26-491B-8B0B-63ABECFC16B9}" type="presOf" srcId="{30133D87-0A8C-4F5A-967E-F80A3BDAFD1E}" destId="{4F3413D0-298B-4214-954A-DDD4FE73F568}" srcOrd="0" destOrd="0" presId="urn:microsoft.com/office/officeart/2018/2/layout/IconVerticalSolidList"/>
    <dgm:cxn modelId="{0682F86C-E795-4DC8-90FC-B309FB944B2D}" type="presParOf" srcId="{C4836A75-2E20-487E-8398-782B9B86C5B1}" destId="{789FEE1D-20F2-418C-99F2-CDB51BCB3D43}" srcOrd="0" destOrd="0" presId="urn:microsoft.com/office/officeart/2018/2/layout/IconVerticalSolidList"/>
    <dgm:cxn modelId="{02C0E827-2B9D-4499-BC36-F287D924B8BA}" type="presParOf" srcId="{789FEE1D-20F2-418C-99F2-CDB51BCB3D43}" destId="{52411F4E-322F-44CB-8881-FAA0269FD1A3}" srcOrd="0" destOrd="0" presId="urn:microsoft.com/office/officeart/2018/2/layout/IconVerticalSolidList"/>
    <dgm:cxn modelId="{F7143D5B-77A4-4681-A44C-F41A34D840D7}" type="presParOf" srcId="{789FEE1D-20F2-418C-99F2-CDB51BCB3D43}" destId="{58F9A3EF-0420-4BFD-BD8A-C44BEF6A5E18}" srcOrd="1" destOrd="0" presId="urn:microsoft.com/office/officeart/2018/2/layout/IconVerticalSolidList"/>
    <dgm:cxn modelId="{3B7E42DC-1601-4C52-8DD0-30763E226EDC}" type="presParOf" srcId="{789FEE1D-20F2-418C-99F2-CDB51BCB3D43}" destId="{EDB8BFA2-0D3C-4D2F-8F5A-F1D305188115}" srcOrd="2" destOrd="0" presId="urn:microsoft.com/office/officeart/2018/2/layout/IconVerticalSolidList"/>
    <dgm:cxn modelId="{6F19542D-3199-44A6-BBB9-3318C9A2E3BA}" type="presParOf" srcId="{789FEE1D-20F2-418C-99F2-CDB51BCB3D43}" destId="{E768E70B-1620-4264-AEBD-9E7E3C621DB3}" srcOrd="3" destOrd="0" presId="urn:microsoft.com/office/officeart/2018/2/layout/IconVerticalSolidList"/>
    <dgm:cxn modelId="{BE0468EC-0124-4758-BAA8-1A81C9079559}" type="presParOf" srcId="{C4836A75-2E20-487E-8398-782B9B86C5B1}" destId="{A948020C-5850-47FF-A790-B877EEA97979}" srcOrd="1" destOrd="0" presId="urn:microsoft.com/office/officeart/2018/2/layout/IconVerticalSolidList"/>
    <dgm:cxn modelId="{15C0D1F9-E213-44A6-A50C-DFCF84414A36}" type="presParOf" srcId="{C4836A75-2E20-487E-8398-782B9B86C5B1}" destId="{59EDB2F4-E9CA-4523-9343-65135C34A012}" srcOrd="2" destOrd="0" presId="urn:microsoft.com/office/officeart/2018/2/layout/IconVerticalSolidList"/>
    <dgm:cxn modelId="{6FF3E2F5-F88B-4A11-B87F-83B0B5B0862A}" type="presParOf" srcId="{59EDB2F4-E9CA-4523-9343-65135C34A012}" destId="{ECAC5B58-46BD-428D-ADE7-7FD91B96FAD1}" srcOrd="0" destOrd="0" presId="urn:microsoft.com/office/officeart/2018/2/layout/IconVerticalSolidList"/>
    <dgm:cxn modelId="{556F5D45-FCAA-478F-8362-E6F6E1F9A624}" type="presParOf" srcId="{59EDB2F4-E9CA-4523-9343-65135C34A012}" destId="{06E1FDD8-6F32-4CB2-8CC4-0E375EEFA77B}" srcOrd="1" destOrd="0" presId="urn:microsoft.com/office/officeart/2018/2/layout/IconVerticalSolidList"/>
    <dgm:cxn modelId="{DAAF8F58-73E8-400A-B1A6-B90CAB26BA08}" type="presParOf" srcId="{59EDB2F4-E9CA-4523-9343-65135C34A012}" destId="{BB8A7D7B-2BED-4ACA-BF8F-E1E30BE09D8A}" srcOrd="2" destOrd="0" presId="urn:microsoft.com/office/officeart/2018/2/layout/IconVerticalSolidList"/>
    <dgm:cxn modelId="{2EBABF92-CB7A-4C7C-8EFF-84DC37EF7E42}" type="presParOf" srcId="{59EDB2F4-E9CA-4523-9343-65135C34A012}" destId="{FBE74E5F-BB35-4642-9D04-65EF4E5EA607}" srcOrd="3" destOrd="0" presId="urn:microsoft.com/office/officeart/2018/2/layout/IconVerticalSolidList"/>
    <dgm:cxn modelId="{2FA7457A-EF33-47F7-87D1-187A0C636956}" type="presParOf" srcId="{C4836A75-2E20-487E-8398-782B9B86C5B1}" destId="{B8FC9A7F-BE87-4F10-9885-2F7FD5F278BA}" srcOrd="3" destOrd="0" presId="urn:microsoft.com/office/officeart/2018/2/layout/IconVerticalSolidList"/>
    <dgm:cxn modelId="{D307555B-EC57-47CE-BEEA-F5A968AB0A95}" type="presParOf" srcId="{C4836A75-2E20-487E-8398-782B9B86C5B1}" destId="{6EEF5344-A4C7-41F6-8D39-712AE5D02B82}" srcOrd="4" destOrd="0" presId="urn:microsoft.com/office/officeart/2018/2/layout/IconVerticalSolidList"/>
    <dgm:cxn modelId="{70D32E16-E144-491C-B6DE-BC69ADB27EAC}" type="presParOf" srcId="{6EEF5344-A4C7-41F6-8D39-712AE5D02B82}" destId="{B34B9F33-B933-4A77-BEC2-FB372E7ED05C}" srcOrd="0" destOrd="0" presId="urn:microsoft.com/office/officeart/2018/2/layout/IconVerticalSolidList"/>
    <dgm:cxn modelId="{5064F393-A91A-4663-8EB5-7A73CB710479}" type="presParOf" srcId="{6EEF5344-A4C7-41F6-8D39-712AE5D02B82}" destId="{8AEEDEEA-61F2-4619-AAC3-C1BD66B24BA8}" srcOrd="1" destOrd="0" presId="urn:microsoft.com/office/officeart/2018/2/layout/IconVerticalSolidList"/>
    <dgm:cxn modelId="{D8CBA1C1-03DC-4B3D-8691-4F57552FDA9A}" type="presParOf" srcId="{6EEF5344-A4C7-41F6-8D39-712AE5D02B82}" destId="{92BF9B24-577B-434A-8CEF-8DD254E57188}" srcOrd="2" destOrd="0" presId="urn:microsoft.com/office/officeart/2018/2/layout/IconVerticalSolidList"/>
    <dgm:cxn modelId="{62AB8FCB-6E37-441B-A395-1F6D1DFCA402}" type="presParOf" srcId="{6EEF5344-A4C7-41F6-8D39-712AE5D02B82}" destId="{4F3413D0-298B-4214-954A-DDD4FE73F568}" srcOrd="3" destOrd="0" presId="urn:microsoft.com/office/officeart/2018/2/layout/IconVerticalSolidList"/>
    <dgm:cxn modelId="{6F014E50-3630-4D4A-9D51-534F23E87BFA}" type="presParOf" srcId="{C4836A75-2E20-487E-8398-782B9B86C5B1}" destId="{54625506-3778-4C91-BF60-1935F904C8C6}" srcOrd="5" destOrd="0" presId="urn:microsoft.com/office/officeart/2018/2/layout/IconVerticalSolidList"/>
    <dgm:cxn modelId="{DF1CC8FB-FC35-4CB6-83FB-8F47973E81E8}" type="presParOf" srcId="{C4836A75-2E20-487E-8398-782B9B86C5B1}" destId="{0104EB35-B283-4DF6-8472-6EEDF2FB525D}" srcOrd="6" destOrd="0" presId="urn:microsoft.com/office/officeart/2018/2/layout/IconVerticalSolidList"/>
    <dgm:cxn modelId="{D2078381-9DE5-44C2-9EA6-8AB5ADC8617A}" type="presParOf" srcId="{0104EB35-B283-4DF6-8472-6EEDF2FB525D}" destId="{5813F361-CA35-4F92-BF9A-714CE63C6CD1}" srcOrd="0" destOrd="0" presId="urn:microsoft.com/office/officeart/2018/2/layout/IconVerticalSolidList"/>
    <dgm:cxn modelId="{B0ABBB63-046D-494A-9158-09BA13F208BC}" type="presParOf" srcId="{0104EB35-B283-4DF6-8472-6EEDF2FB525D}" destId="{F5A5D78B-B1C3-449A-8C5A-60C570176629}" srcOrd="1" destOrd="0" presId="urn:microsoft.com/office/officeart/2018/2/layout/IconVerticalSolidList"/>
    <dgm:cxn modelId="{AC4C87E2-92BF-41BB-A506-80FA301B9425}" type="presParOf" srcId="{0104EB35-B283-4DF6-8472-6EEDF2FB525D}" destId="{BB9B379F-68D5-4A45-A865-A0286F7B23E0}" srcOrd="2" destOrd="0" presId="urn:microsoft.com/office/officeart/2018/2/layout/IconVerticalSolidList"/>
    <dgm:cxn modelId="{E3E6463C-090A-4BCB-A566-D3F5B6BB0B3F}" type="presParOf" srcId="{0104EB35-B283-4DF6-8472-6EEDF2FB525D}" destId="{D3220281-C8C0-470E-84AB-C2CF5ECD07EE}" srcOrd="3" destOrd="0" presId="urn:microsoft.com/office/officeart/2018/2/layout/IconVerticalSolidList"/>
    <dgm:cxn modelId="{74AB57E8-56FA-4EDD-A59A-9F96F3E01F74}" type="presParOf" srcId="{C4836A75-2E20-487E-8398-782B9B86C5B1}" destId="{169F0E89-5669-4F23-99A8-D555D7392989}" srcOrd="7" destOrd="0" presId="urn:microsoft.com/office/officeart/2018/2/layout/IconVerticalSolidList"/>
    <dgm:cxn modelId="{959F7E40-9C8B-4066-8D40-5BD5B6354BE6}" type="presParOf" srcId="{C4836A75-2E20-487E-8398-782B9B86C5B1}" destId="{3ABCF203-6F28-478C-BFDE-1C2F4BA6F686}" srcOrd="8" destOrd="0" presId="urn:microsoft.com/office/officeart/2018/2/layout/IconVerticalSolidList"/>
    <dgm:cxn modelId="{7E68E79E-BDC2-44F0-8DF0-1592E496801A}" type="presParOf" srcId="{3ABCF203-6F28-478C-BFDE-1C2F4BA6F686}" destId="{DB26D61C-D633-4057-BAB9-D4D3047B4E1A}" srcOrd="0" destOrd="0" presId="urn:microsoft.com/office/officeart/2018/2/layout/IconVerticalSolidList"/>
    <dgm:cxn modelId="{C424267F-446B-47DE-B1D6-0943ADB10D11}" type="presParOf" srcId="{3ABCF203-6F28-478C-BFDE-1C2F4BA6F686}" destId="{78762156-A3B6-45B5-884A-7EE0D3FB1F6C}" srcOrd="1" destOrd="0" presId="urn:microsoft.com/office/officeart/2018/2/layout/IconVerticalSolidList"/>
    <dgm:cxn modelId="{41906FE4-34D9-4022-9F29-A56475E55F5A}" type="presParOf" srcId="{3ABCF203-6F28-478C-BFDE-1C2F4BA6F686}" destId="{FE2691B4-AAC4-472C-A25D-3DAF9DEC7E65}" srcOrd="2" destOrd="0" presId="urn:microsoft.com/office/officeart/2018/2/layout/IconVerticalSolidList"/>
    <dgm:cxn modelId="{68EE2919-BA61-4454-BD30-FF0E67A23776}" type="presParOf" srcId="{3ABCF203-6F28-478C-BFDE-1C2F4BA6F686}" destId="{9552C67C-B48D-4279-8A96-67CC07C5C1BA}"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11F4E-322F-44CB-8881-FAA0269FD1A3}">
      <dsp:nvSpPr>
        <dsp:cNvPr id="0" name=""/>
        <dsp:cNvSpPr/>
      </dsp:nvSpPr>
      <dsp:spPr>
        <a:xfrm>
          <a:off x="0" y="2764"/>
          <a:ext cx="4731975" cy="5888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9A3EF-0420-4BFD-BD8A-C44BEF6A5E18}">
      <dsp:nvSpPr>
        <dsp:cNvPr id="0" name=""/>
        <dsp:cNvSpPr/>
      </dsp:nvSpPr>
      <dsp:spPr>
        <a:xfrm>
          <a:off x="178137" y="135263"/>
          <a:ext cx="323886" cy="323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68E70B-1620-4264-AEBD-9E7E3C621DB3}">
      <dsp:nvSpPr>
        <dsp:cNvPr id="0" name=""/>
        <dsp:cNvSpPr/>
      </dsp:nvSpPr>
      <dsp:spPr>
        <a:xfrm>
          <a:off x="680161" y="2764"/>
          <a:ext cx="4051813" cy="58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4" tIns="62324" rIns="62324" bIns="62324" numCol="1" spcCol="1270" anchor="ctr" anchorCtr="0">
          <a:noAutofit/>
        </a:bodyPr>
        <a:lstStyle/>
        <a:p>
          <a:pPr marL="0" lvl="0" indent="0" algn="l" defTabSz="711200">
            <a:lnSpc>
              <a:spcPct val="90000"/>
            </a:lnSpc>
            <a:spcBef>
              <a:spcPct val="0"/>
            </a:spcBef>
            <a:spcAft>
              <a:spcPct val="35000"/>
            </a:spcAft>
            <a:buNone/>
          </a:pPr>
          <a:r>
            <a:rPr lang="en-US" sz="1600" kern="1200"/>
            <a:t>Only certain types of convictions</a:t>
          </a:r>
        </a:p>
      </dsp:txBody>
      <dsp:txXfrm>
        <a:off x="680161" y="2764"/>
        <a:ext cx="4051813" cy="588884"/>
      </dsp:txXfrm>
    </dsp:sp>
    <dsp:sp modelId="{ECAC5B58-46BD-428D-ADE7-7FD91B96FAD1}">
      <dsp:nvSpPr>
        <dsp:cNvPr id="0" name=""/>
        <dsp:cNvSpPr/>
      </dsp:nvSpPr>
      <dsp:spPr>
        <a:xfrm>
          <a:off x="0" y="738870"/>
          <a:ext cx="4731975" cy="5888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1FDD8-6F32-4CB2-8CC4-0E375EEFA77B}">
      <dsp:nvSpPr>
        <dsp:cNvPr id="0" name=""/>
        <dsp:cNvSpPr/>
      </dsp:nvSpPr>
      <dsp:spPr>
        <a:xfrm>
          <a:off x="178137" y="871369"/>
          <a:ext cx="323886" cy="323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E74E5F-BB35-4642-9D04-65EF4E5EA607}">
      <dsp:nvSpPr>
        <dsp:cNvPr id="0" name=""/>
        <dsp:cNvSpPr/>
      </dsp:nvSpPr>
      <dsp:spPr>
        <a:xfrm>
          <a:off x="680161" y="738870"/>
          <a:ext cx="4051813" cy="58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4" tIns="62324" rIns="62324" bIns="62324" numCol="1" spcCol="1270" anchor="ctr" anchorCtr="0">
          <a:noAutofit/>
        </a:bodyPr>
        <a:lstStyle/>
        <a:p>
          <a:pPr marL="0" lvl="0" indent="0" algn="l" defTabSz="711200">
            <a:lnSpc>
              <a:spcPct val="90000"/>
            </a:lnSpc>
            <a:spcBef>
              <a:spcPct val="0"/>
            </a:spcBef>
            <a:spcAft>
              <a:spcPct val="35000"/>
            </a:spcAft>
            <a:buNone/>
          </a:pPr>
          <a:r>
            <a:rPr lang="en-US" sz="1600" kern="1200"/>
            <a:t>Most/All Obligations complete</a:t>
          </a:r>
        </a:p>
      </dsp:txBody>
      <dsp:txXfrm>
        <a:off x="680161" y="738870"/>
        <a:ext cx="4051813" cy="588884"/>
      </dsp:txXfrm>
    </dsp:sp>
    <dsp:sp modelId="{B34B9F33-B933-4A77-BEC2-FB372E7ED05C}">
      <dsp:nvSpPr>
        <dsp:cNvPr id="0" name=""/>
        <dsp:cNvSpPr/>
      </dsp:nvSpPr>
      <dsp:spPr>
        <a:xfrm>
          <a:off x="0" y="1474975"/>
          <a:ext cx="4731975" cy="5888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EDEEA-61F2-4619-AAC3-C1BD66B24BA8}">
      <dsp:nvSpPr>
        <dsp:cNvPr id="0" name=""/>
        <dsp:cNvSpPr/>
      </dsp:nvSpPr>
      <dsp:spPr>
        <a:xfrm>
          <a:off x="178137" y="1607474"/>
          <a:ext cx="323886" cy="3238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3413D0-298B-4214-954A-DDD4FE73F568}">
      <dsp:nvSpPr>
        <dsp:cNvPr id="0" name=""/>
        <dsp:cNvSpPr/>
      </dsp:nvSpPr>
      <dsp:spPr>
        <a:xfrm>
          <a:off x="680161" y="1474975"/>
          <a:ext cx="4051813" cy="58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4" tIns="62324" rIns="62324" bIns="62324" numCol="1" spcCol="1270" anchor="ctr" anchorCtr="0">
          <a:noAutofit/>
        </a:bodyPr>
        <a:lstStyle/>
        <a:p>
          <a:pPr marL="0" lvl="0" indent="0" algn="l" defTabSz="711200">
            <a:lnSpc>
              <a:spcPct val="90000"/>
            </a:lnSpc>
            <a:spcBef>
              <a:spcPct val="0"/>
            </a:spcBef>
            <a:spcAft>
              <a:spcPct val="35000"/>
            </a:spcAft>
            <a:buNone/>
          </a:pPr>
          <a:r>
            <a:rPr lang="en-US" sz="1600" kern="1200"/>
            <a:t>A number of years since completion</a:t>
          </a:r>
        </a:p>
      </dsp:txBody>
      <dsp:txXfrm>
        <a:off x="680161" y="1474975"/>
        <a:ext cx="4051813" cy="588884"/>
      </dsp:txXfrm>
    </dsp:sp>
    <dsp:sp modelId="{5813F361-CA35-4F92-BF9A-714CE63C6CD1}">
      <dsp:nvSpPr>
        <dsp:cNvPr id="0" name=""/>
        <dsp:cNvSpPr/>
      </dsp:nvSpPr>
      <dsp:spPr>
        <a:xfrm>
          <a:off x="0" y="2211081"/>
          <a:ext cx="4731975" cy="5888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5D78B-B1C3-449A-8C5A-60C570176629}">
      <dsp:nvSpPr>
        <dsp:cNvPr id="0" name=""/>
        <dsp:cNvSpPr/>
      </dsp:nvSpPr>
      <dsp:spPr>
        <a:xfrm>
          <a:off x="178137" y="2343580"/>
          <a:ext cx="323886" cy="3238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220281-C8C0-470E-84AB-C2CF5ECD07EE}">
      <dsp:nvSpPr>
        <dsp:cNvPr id="0" name=""/>
        <dsp:cNvSpPr/>
      </dsp:nvSpPr>
      <dsp:spPr>
        <a:xfrm>
          <a:off x="680161" y="2211081"/>
          <a:ext cx="4051813" cy="58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4" tIns="62324" rIns="62324" bIns="62324" numCol="1" spcCol="1270" anchor="ctr" anchorCtr="0">
          <a:noAutofit/>
        </a:bodyPr>
        <a:lstStyle/>
        <a:p>
          <a:pPr marL="0" lvl="0" indent="0" algn="l" defTabSz="711200">
            <a:lnSpc>
              <a:spcPct val="90000"/>
            </a:lnSpc>
            <a:spcBef>
              <a:spcPct val="0"/>
            </a:spcBef>
            <a:spcAft>
              <a:spcPct val="35000"/>
            </a:spcAft>
            <a:buNone/>
          </a:pPr>
          <a:r>
            <a:rPr lang="en-US" sz="1600" kern="1200"/>
            <a:t>No recent convictions or pending charges</a:t>
          </a:r>
        </a:p>
      </dsp:txBody>
      <dsp:txXfrm>
        <a:off x="680161" y="2211081"/>
        <a:ext cx="4051813" cy="588884"/>
      </dsp:txXfrm>
    </dsp:sp>
    <dsp:sp modelId="{DB26D61C-D633-4057-BAB9-D4D3047B4E1A}">
      <dsp:nvSpPr>
        <dsp:cNvPr id="0" name=""/>
        <dsp:cNvSpPr/>
      </dsp:nvSpPr>
      <dsp:spPr>
        <a:xfrm>
          <a:off x="0" y="2947186"/>
          <a:ext cx="4731975" cy="5888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62156-A3B6-45B5-884A-7EE0D3FB1F6C}">
      <dsp:nvSpPr>
        <dsp:cNvPr id="0" name=""/>
        <dsp:cNvSpPr/>
      </dsp:nvSpPr>
      <dsp:spPr>
        <a:xfrm>
          <a:off x="178137" y="3079685"/>
          <a:ext cx="323886" cy="3238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52C67C-B48D-4279-8A96-67CC07C5C1BA}">
      <dsp:nvSpPr>
        <dsp:cNvPr id="0" name=""/>
        <dsp:cNvSpPr/>
      </dsp:nvSpPr>
      <dsp:spPr>
        <a:xfrm>
          <a:off x="680161" y="2947186"/>
          <a:ext cx="4051813" cy="58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24" tIns="62324" rIns="62324" bIns="62324" numCol="1" spcCol="1270" anchor="ctr" anchorCtr="0">
          <a:noAutofit/>
        </a:bodyPr>
        <a:lstStyle/>
        <a:p>
          <a:pPr marL="0" lvl="0" indent="0" algn="l" defTabSz="711200">
            <a:lnSpc>
              <a:spcPct val="90000"/>
            </a:lnSpc>
            <a:spcBef>
              <a:spcPct val="0"/>
            </a:spcBef>
            <a:spcAft>
              <a:spcPct val="35000"/>
            </a:spcAft>
            <a:buNone/>
          </a:pPr>
          <a:r>
            <a:rPr lang="en-US" sz="1600" kern="1200"/>
            <a:t>No active restraining orders or open warrants</a:t>
          </a:r>
        </a:p>
      </dsp:txBody>
      <dsp:txXfrm>
        <a:off x="680161" y="2947186"/>
        <a:ext cx="4051813" cy="5888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02009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279400" y="708025"/>
            <a:ext cx="6299200"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489387"/>
            <a:ext cx="5486400" cy="42531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368066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a:t>
            </a:r>
            <a:r>
              <a:rPr lang="en-US" baseline="0" dirty="0"/>
              <a:t> an example of a WATCH report, the Washington State Patrols PUBLIC record system. This is the actual system that most background check companies pull from in order to report to potential employers. They sometimes refer to it as a RAP sheet.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You can see on that second page how they list “Conviction and/or Adverse Finding Summary”</a:t>
            </a:r>
          </a:p>
        </p:txBody>
      </p:sp>
    </p:spTree>
    <p:extLst>
      <p:ext uri="{BB962C8B-B14F-4D97-AF65-F5344CB8AC3E}">
        <p14:creationId xmlns:p14="http://schemas.microsoft.com/office/powerpoint/2010/main" val="51672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a:t>
            </a:r>
            <a:r>
              <a:rPr lang="en-US" baseline="0" dirty="0"/>
              <a:t> here is the next page, which shows how sparse the details are on what is reported. That second picture shows the details: the charge, the date, and the sentence.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When you vacate a client’s conviction this information all gets deleted from public consumption, so after a volunteer vacated these two municipal code violations for this client their WATCH report would be blank.</a:t>
            </a:r>
            <a:endParaRPr dirty="0"/>
          </a:p>
        </p:txBody>
      </p:sp>
    </p:spTree>
    <p:extLst>
      <p:ext uri="{BB962C8B-B14F-4D97-AF65-F5344CB8AC3E}">
        <p14:creationId xmlns:p14="http://schemas.microsoft.com/office/powerpoint/2010/main" val="35509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a:t>
            </a:r>
            <a:r>
              <a:rPr lang="en-US" baseline="0" dirty="0"/>
              <a:t> finally, here is what one of our former clients background check actually looked like from an employer that denied them employment. A big warning that says “Consider” next to national criminal search and county criminal searches. There was a second page (that included too much personal info) that listed what convictions were found.</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That’s how a conviction on someone’s record becomes a denied job application or a denial for housing. Vacating solves this problem. That’s where you come in.</a:t>
            </a:r>
            <a:endParaRPr dirty="0"/>
          </a:p>
        </p:txBody>
      </p:sp>
    </p:spTree>
    <p:extLst>
      <p:ext uri="{BB962C8B-B14F-4D97-AF65-F5344CB8AC3E}">
        <p14:creationId xmlns:p14="http://schemas.microsoft.com/office/powerpoint/2010/main" val="378472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covered how</a:t>
            </a:r>
            <a:r>
              <a:rPr lang="en-US" baseline="0" dirty="0"/>
              <a:t> someone get’s a conviction on their record, and how that conviction becomes a denial for employment or housing. We’ve also mentioned how vacating a conviction removes it from a background check so it will no longer pose a barrier. Where do you come in?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The Records Project trains and mentors volunteer attorneys on how to vacate convictions, interviews and vets clients for eligibility to vacate a conviction, and then we pair those eligible clients with volunteer attorneys to do the paperwork. </a:t>
            </a:r>
            <a:endParaRPr dirty="0"/>
          </a:p>
        </p:txBody>
      </p:sp>
    </p:spTree>
    <p:extLst>
      <p:ext uri="{BB962C8B-B14F-4D97-AF65-F5344CB8AC3E}">
        <p14:creationId xmlns:p14="http://schemas.microsoft.com/office/powerpoint/2010/main" val="269335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a:t>
            </a:r>
            <a:r>
              <a:rPr lang="en-US" baseline="0" dirty="0"/>
              <a:t> do we do?</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We make sure this process is as easy and simple as possible for you folks. By the time you take a case we’ve already determined that the client has a likely eligible conviction to be vacated, and we’ve pulled together the case documents for you. We’re here to answer to questions, to provide logistical support, and basically do whatever we need to so that you can focus on helping the client. We want this to be as easy and fast as possible so we do all the behinds the scenes work and you get all the glory.</a:t>
            </a:r>
            <a:endParaRPr dirty="0"/>
          </a:p>
        </p:txBody>
      </p:sp>
    </p:spTree>
    <p:extLst>
      <p:ext uri="{BB962C8B-B14F-4D97-AF65-F5344CB8AC3E}">
        <p14:creationId xmlns:p14="http://schemas.microsoft.com/office/powerpoint/2010/main" val="2443097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a:t>
            </a:r>
            <a:r>
              <a:rPr lang="en-US" baseline="0" dirty="0"/>
              <a:t> does the work actually look like? I estimate a typical case takes 10-15 hour for your first one. The majority of your time working a case will be following up with the prosecuting attorney and court personnel to make sure they look at your paperwork.</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Now we’re going to show you what that process looks like.</a:t>
            </a:r>
            <a:endParaRPr dirty="0"/>
          </a:p>
        </p:txBody>
      </p:sp>
    </p:spTree>
    <p:extLst>
      <p:ext uri="{BB962C8B-B14F-4D97-AF65-F5344CB8AC3E}">
        <p14:creationId xmlns:p14="http://schemas.microsoft.com/office/powerpoint/2010/main" val="381651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We have mentioned</a:t>
            </a:r>
            <a:r>
              <a:rPr lang="en-US" baseline="0" dirty="0"/>
              <a:t> a few times that folks in Washington state can only vacate “eligible” convictions and you’re probably wondering what makes a conviction eligible. Now we’ll already have done a lot of the legal research of this before you get a client so hopefully this won’t be as important for you as it is for us when we’re vetting the clients, but it is going to be helpful to get a quick overview of the laws generally so you’ll know what we’re looking for and when you see the court forms it’ll make sense. </a:t>
            </a:r>
          </a:p>
          <a:p>
            <a:pPr marL="139700" indent="0">
              <a:buNone/>
            </a:pPr>
            <a:endParaRPr lang="en-US" baseline="0" dirty="0"/>
          </a:p>
          <a:p>
            <a:pPr marL="139700" indent="0">
              <a:buNone/>
            </a:pPr>
            <a:r>
              <a:rPr lang="en-US" baseline="0" dirty="0"/>
              <a:t>A quick warning: the vacating statutes are short but in practice they get very messy so we’re going to cover these rules generally. It’ll make a whole lot more sense what this all means when you have an actual case in front of you so you can focus on how these laws fit in with an actual person’s record. Like everything involving the justice system there are an endless number of exceptions or loopholes that make this messy, which is part of why people need lawyers! All of this comes from RCW 9.94A.640 (for felonies) and RCW 9.96.060 (for misdemeanors).</a:t>
            </a:r>
          </a:p>
          <a:p>
            <a:pPr marL="139700" indent="0">
              <a:buNone/>
            </a:pPr>
            <a:endParaRPr lang="en-US" baseline="0" dirty="0"/>
          </a:p>
          <a:p>
            <a:pPr marL="139700" indent="0">
              <a:buNone/>
            </a:pPr>
            <a:r>
              <a:rPr lang="en-US" baseline="0" dirty="0"/>
              <a:t>So here are the general rules for what makes a conviction eligible to vacate:</a:t>
            </a:r>
          </a:p>
          <a:p>
            <a:pPr marL="139700" indent="0">
              <a:buNone/>
            </a:pPr>
            <a:endParaRPr lang="en-US" baseline="0" dirty="0"/>
          </a:p>
          <a:p>
            <a:pPr marL="139700" indent="0">
              <a:buNone/>
            </a:pPr>
            <a:r>
              <a:rPr lang="en-US" baseline="0" dirty="0"/>
              <a:t>1) Only certain types of convictions are eligible to vacate. Sex offenses and DUIs are not eligible to vacate, full stop. Violent offenses can be eligible if they were minor. If someone has a single domestic violence conviction on their record it can be eligible to be vacated, but if they have more than one they’re not eligible. This is a big part of why motions to vacate are generally very easy work: most of the complicated convictions are not going to be eligible to be vacated anyways, so almost all of our motions to vacate are agreed to by the prosecutors and signed by the Judge without any issue. The difficult convictions just aren’t eligible. </a:t>
            </a:r>
          </a:p>
          <a:p>
            <a:pPr marL="139700" indent="0">
              <a:buNone/>
            </a:pPr>
            <a:endParaRPr lang="en-US" baseline="0" dirty="0"/>
          </a:p>
          <a:p>
            <a:pPr marL="139700" indent="0">
              <a:buNone/>
            </a:pPr>
            <a:r>
              <a:rPr lang="en-US" baseline="0" dirty="0"/>
              <a:t>2) Here’s one of those tricky pieces of the law that frankly doesn’t make a lot of sense. A misdemeanor conviction is only eligible if all of the sentencing obligations are complete. That means things like community service, probation, and usually the big one, all fines need to have been paid off. A felony conviction is eligible if all of the sentencing obligations are complete EXCEPT they don’t need to have completed paying off their fines. Yes, misdemeanors are harder to vacate than felonies.</a:t>
            </a:r>
          </a:p>
          <a:p>
            <a:pPr marL="139700" indent="0">
              <a:buNone/>
            </a:pPr>
            <a:endParaRPr lang="en-US" baseline="0" dirty="0"/>
          </a:p>
          <a:p>
            <a:pPr marL="139700" indent="0">
              <a:buNone/>
            </a:pPr>
            <a:r>
              <a:rPr lang="en-US" baseline="0" dirty="0"/>
              <a:t>3) A number of years needs to have passed since all the necessary obligations were complete. The actual number of years depends on the seriousness of the offense but it’ll be somewhere between 3 years for most misdemeanors to up to 10 years for a class B felony.</a:t>
            </a:r>
          </a:p>
          <a:p>
            <a:pPr marL="139700" indent="0">
              <a:buNone/>
            </a:pPr>
            <a:endParaRPr lang="en-US" baseline="0" dirty="0"/>
          </a:p>
          <a:p>
            <a:pPr marL="139700" indent="0">
              <a:buNone/>
            </a:pPr>
            <a:r>
              <a:rPr lang="en-US" baseline="0" dirty="0"/>
              <a:t>4) The client cannot have any convictions within a number of years, counting backwards from today. This number is also based on the seriousness of the offense and tends to mirror the above rule. So for a class B felony they can’t have had a conviction in the past 10 years. They also can’t have any pending charges. </a:t>
            </a:r>
          </a:p>
          <a:p>
            <a:pPr marL="139700" indent="0">
              <a:buNone/>
            </a:pPr>
            <a:endParaRPr lang="en-US" baseline="0" dirty="0"/>
          </a:p>
          <a:p>
            <a:pPr marL="139700" indent="0">
              <a:buNone/>
            </a:pPr>
            <a:r>
              <a:rPr lang="en-US" baseline="0" dirty="0"/>
              <a:t>5) And the client can be restrained by any sort of protective order or have an open warrant.</a:t>
            </a:r>
          </a:p>
          <a:p>
            <a:pPr marL="139700" indent="0">
              <a:buNone/>
            </a:pPr>
            <a:endParaRPr lang="en-US" baseline="0" dirty="0"/>
          </a:p>
          <a:p>
            <a:pPr marL="139700" indent="0">
              <a:buNone/>
            </a:pPr>
            <a:r>
              <a:rPr lang="en-US" baseline="0" dirty="0"/>
              <a:t>When you see the court forms we use you’ll see all of this language is reflected there and it’ll make more sense.</a:t>
            </a:r>
          </a:p>
        </p:txBody>
      </p:sp>
    </p:spTree>
    <p:extLst>
      <p:ext uri="{BB962C8B-B14F-4D97-AF65-F5344CB8AC3E}">
        <p14:creationId xmlns:p14="http://schemas.microsoft.com/office/powerpoint/2010/main" val="25416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By the time</a:t>
            </a:r>
            <a:r>
              <a:rPr lang="en-US" baseline="0" dirty="0"/>
              <a:t> you get a case to work on, we’ve determined the client has an eligible conviction or convictions (don’t worry, we’ll  get to what that means) and collected their case file. You’ll get a zip file that typically contains a copy of the client’s WATCH report, a letter we sent the client breaking down which of their convictions might be eligible, and all the court documents we’ve been able to collect. </a:t>
            </a:r>
          </a:p>
          <a:p>
            <a:pPr marL="139700" indent="0">
              <a:buNone/>
            </a:pPr>
            <a:endParaRPr lang="en-US" baseline="0" dirty="0"/>
          </a:p>
          <a:p>
            <a:pPr marL="139700" indent="0">
              <a:buNone/>
            </a:pPr>
            <a:r>
              <a:rPr lang="en-US" baseline="0" dirty="0"/>
              <a:t>Now that you</a:t>
            </a:r>
            <a:r>
              <a:rPr lang="mr-IN" baseline="0" dirty="0"/>
              <a:t>’</a:t>
            </a:r>
            <a:r>
              <a:rPr lang="en-US" baseline="0" dirty="0" err="1"/>
              <a:t>ve</a:t>
            </a:r>
            <a:r>
              <a:rPr lang="en-US" baseline="0" dirty="0"/>
              <a:t> received that case file, here’s what a typical case timeline looks like and where you’re going to be spending those 10-15 hours for your first case.</a:t>
            </a:r>
            <a:endParaRPr lang="en-US" dirty="0"/>
          </a:p>
        </p:txBody>
      </p:sp>
    </p:spTree>
    <p:extLst>
      <p:ext uri="{BB962C8B-B14F-4D97-AF65-F5344CB8AC3E}">
        <p14:creationId xmlns:p14="http://schemas.microsoft.com/office/powerpoint/2010/main" val="181954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113972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You’ve talked with your client, you’ve found out why they came to the Records Project,</a:t>
            </a:r>
            <a:r>
              <a:rPr lang="en-US" baseline="0" dirty="0"/>
              <a:t> and you’ve received from us a copy of the client’s background report and you see what we’ve listed as potentially eligible convictions to vacate. Now you’re ready to fill out the paperwork. Are you ready? Well I hope so because once you’ve gone through the process this might take you upwards of 30 minutes to fill out most of the forms.</a:t>
            </a:r>
          </a:p>
          <a:p>
            <a:pPr marL="139700" indent="0">
              <a:buNone/>
            </a:pPr>
            <a:endParaRPr lang="en-US" baseline="0" dirty="0"/>
          </a:p>
          <a:p>
            <a:pPr marL="139700" indent="0">
              <a:buNone/>
            </a:pPr>
            <a:r>
              <a:rPr lang="en-US" baseline="0" dirty="0"/>
              <a:t>Here’s a screenshot of page 1 and 2 of 3 on the motion to vacate a misdemeanor. You’ll notice most of it is a series of checkboxes.</a:t>
            </a:r>
            <a:endParaRPr lang="en-US" dirty="0"/>
          </a:p>
        </p:txBody>
      </p:sp>
    </p:spTree>
    <p:extLst>
      <p:ext uri="{BB962C8B-B14F-4D97-AF65-F5344CB8AC3E}">
        <p14:creationId xmlns:p14="http://schemas.microsoft.com/office/powerpoint/2010/main" val="49788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279400" y="708025"/>
            <a:ext cx="6299200"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489387"/>
            <a:ext cx="5486400" cy="42531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76676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convictions related to marijuana or Indian Fishing Rights have slightly different paperwork. However, because we rarely see these convictions compared to others,</a:t>
            </a:r>
            <a:r>
              <a:rPr lang="en-US" baseline="0" dirty="0"/>
              <a:t> we won’t be focusing on those documents today. </a:t>
            </a:r>
            <a:endParaRPr dirty="0"/>
          </a:p>
        </p:txBody>
      </p:sp>
    </p:spTree>
    <p:extLst>
      <p:ext uri="{BB962C8B-B14F-4D97-AF65-F5344CB8AC3E}">
        <p14:creationId xmlns:p14="http://schemas.microsoft.com/office/powerpoint/2010/main" val="43906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289986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39700" indent="0">
              <a:buNone/>
            </a:pPr>
            <a:r>
              <a:rPr lang="en-US" dirty="0"/>
              <a:t>Procedures for filing and serving vary by court. For King County Superior Court, we</a:t>
            </a:r>
            <a:r>
              <a:rPr lang="en-US" baseline="0" dirty="0"/>
              <a:t> have been asked to just send the filings to the prosecutor’s office in conjunction with e-filing. For Seattle Municipal Court, we have been asked to just e-file the documents. For other courts, like Kent Municipal or King County District Court, they may request to do it differently. If you have any questions or concerns about filing documents, we are happy to help you figure out the best way to do it. </a:t>
            </a:r>
          </a:p>
          <a:p>
            <a:pPr marL="139700" indent="0">
              <a:buNone/>
            </a:pPr>
            <a:endParaRPr lang="en-US" baseline="0" dirty="0"/>
          </a:p>
          <a:p>
            <a:pPr marL="139700" indent="0">
              <a:buNone/>
            </a:pPr>
            <a:r>
              <a:rPr lang="en-US" dirty="0"/>
              <a:t>Service is usually not an issue,</a:t>
            </a:r>
            <a:r>
              <a:rPr lang="en-US" baseline="0" dirty="0"/>
              <a:t> particularly since we’re interacting with the Prosecutor’s Office directly. </a:t>
            </a:r>
            <a:endParaRPr lang="en-US" dirty="0"/>
          </a:p>
        </p:txBody>
      </p:sp>
    </p:spTree>
    <p:extLst>
      <p:ext uri="{BB962C8B-B14F-4D97-AF65-F5344CB8AC3E}">
        <p14:creationId xmlns:p14="http://schemas.microsoft.com/office/powerpoint/2010/main" val="22274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97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39700" indent="0">
              <a:buNone/>
            </a:pPr>
            <a:r>
              <a:rPr lang="en-US" dirty="0"/>
              <a:t>If your</a:t>
            </a:r>
            <a:r>
              <a:rPr lang="en-US" baseline="0" dirty="0"/>
              <a:t> client has multiple, subsequent convictions from the same Court that may all be eligible to vacate, contact the prosecutor and ask whether they would be willing to vacate them all simultaneously. Generally, the Prosecutor’s Office seems to be more favorable to this in non-consequential misdemeanors (like Driving With a Suspended License or Theft-3). Some prosecutors are willing to accept the pleadings to vacate for multiple convictions all at once to be filed together. It saves the prosecutor time because they can review all the paperwork for your client all at once, and then multiple convictions can be vacated simultaneously. </a:t>
            </a:r>
            <a:br>
              <a:rPr lang="en-US" baseline="0" dirty="0"/>
            </a:br>
            <a:endParaRPr lang="en-US" baseline="0" dirty="0"/>
          </a:p>
          <a:p>
            <a:pPr marL="139700" indent="0">
              <a:buNone/>
            </a:pPr>
            <a:r>
              <a:rPr lang="en-US" baseline="0" dirty="0"/>
              <a:t>A court may, at its discretion, refuse to delete non-conviction data for several reasons. This is especially the case if the record relates to deferred prosecution. </a:t>
            </a:r>
            <a:endParaRPr lang="en-US" dirty="0"/>
          </a:p>
        </p:txBody>
      </p:sp>
    </p:spTree>
    <p:extLst>
      <p:ext uri="{BB962C8B-B14F-4D97-AF65-F5344CB8AC3E}">
        <p14:creationId xmlns:p14="http://schemas.microsoft.com/office/powerpoint/2010/main" val="4009546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734551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So we’ve covered how to talk about criminal convictions, how people end up needing our help, and what we do. Now we need to ask you for your help. There is nearly an endless number of clients who need this help, and almost no resources dedicated to this work. We could do all this work ourselves but we would never be able to make a meaningful impact on the number of people who have eligible records. That’s where you come in.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Take a case, do the work, and see how much of an impact it has on a client. You’ll get to see first hand how a few hours of your time can completely turn someone’s life around. And then you’ll come back and take another case.</a:t>
            </a:r>
          </a:p>
        </p:txBody>
      </p:sp>
    </p:spTree>
    <p:extLst>
      <p:ext uri="{BB962C8B-B14F-4D97-AF65-F5344CB8AC3E}">
        <p14:creationId xmlns:p14="http://schemas.microsoft.com/office/powerpoint/2010/main" val="113169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2: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83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Talk about Vocab:</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“People with Convictions” – not felons, not convicts, not offender, not defendant. These are ugly labels, and they are often inaccurate. These are people with convictions, they’re your clients, they’re other people who have been impacted by the justice system.</a:t>
            </a:r>
          </a:p>
        </p:txBody>
      </p:sp>
    </p:spTree>
    <p:extLst>
      <p:ext uri="{BB962C8B-B14F-4D97-AF65-F5344CB8AC3E}">
        <p14:creationId xmlns:p14="http://schemas.microsoft.com/office/powerpoint/2010/main" val="113169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Who here has heard the term “collateral</a:t>
            </a:r>
            <a:r>
              <a:rPr lang="en-US" baseline="0" dirty="0"/>
              <a:t> consequences?”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Collateral consequences is a term to describe the enormous impact of a conviction on someone’s life that stretches beyond what they are literally sentenced to. For example, someone might be convicted of theft 3, a shoplifting charge, and be sentenced to 200 hours of community service. But as a “collateral consequence” there may be $600 in court fees and fines to pay. The debt from those fines may impact that persons credit score. Their insurance rates go up, they cant be approved for a credit card, and the can’t pass a background check to get a new job. “Collateral consequences”. You will hear that phrase a lot in criminal justice language to talk about all the mess of things that come down on a person as a result of a conviction.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If you take one thing away from this presentation, it’ll be to stop using this term.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And here’s why: as attorneys and legal professionals we use the term collateral consequences to describe the incidental impact of a conviction on someone’s life. But this is actually a euphemism. I’ve just listed a fraction of what happens to someone who gets even a minor misdemeanor conviction on their record. And I want you take a minute and reflect on two things with me:</a:t>
            </a:r>
          </a:p>
          <a:p>
            <a:pPr marL="0" lvl="0" indent="0" algn="l" rtl="0">
              <a:spcBef>
                <a:spcPts val="0"/>
              </a:spcBef>
              <a:spcAft>
                <a:spcPts val="0"/>
              </a:spcAft>
              <a:buNone/>
            </a:pPr>
            <a:endParaRPr lang="en-US" baseline="0" dirty="0"/>
          </a:p>
          <a:p>
            <a:pPr marL="228600" lvl="0" indent="-228600" algn="l" rtl="0">
              <a:spcBef>
                <a:spcPts val="0"/>
              </a:spcBef>
              <a:spcAft>
                <a:spcPts val="0"/>
              </a:spcAft>
              <a:buAutoNum type="arabicParenR"/>
            </a:pPr>
            <a:r>
              <a:rPr lang="en-US" baseline="0" dirty="0"/>
              <a:t>I’ve just listed a bunch of consequences to a conviction, which is another way to say that none of these are a surprise to anyone. The fact that owing a pile of money in court fees leads to damage to your credit score or that it makes it much harder to get a new job should not be new information for anyone here, and certainly not for a prosecuting attorney, or a Judge. These aren’t actually incidental consequences.</a:t>
            </a:r>
          </a:p>
          <a:p>
            <a:pPr marL="228600" lvl="0" indent="-228600" algn="l" rtl="0">
              <a:spcBef>
                <a:spcPts val="0"/>
              </a:spcBef>
              <a:spcAft>
                <a:spcPts val="0"/>
              </a:spcAft>
              <a:buAutoNum type="arabicParenR"/>
            </a:pPr>
            <a:r>
              <a:rPr lang="en-US" baseline="0" dirty="0"/>
              <a:t>And two, these are only “collateral” to us, to the legal professionals. To the people with the convictions, these are just CONSEQUENCES, no more of less </a:t>
            </a:r>
            <a:r>
              <a:rPr lang="en-US" baseline="0" dirty="0" err="1"/>
              <a:t>consquences</a:t>
            </a:r>
            <a:r>
              <a:rPr lang="en-US" baseline="0" dirty="0"/>
              <a:t> than the community service. It’s all the same to the person who actually suffers under them.</a:t>
            </a:r>
          </a:p>
        </p:txBody>
      </p:sp>
    </p:spTree>
    <p:extLst>
      <p:ext uri="{BB962C8B-B14F-4D97-AF65-F5344CB8AC3E}">
        <p14:creationId xmlns:p14="http://schemas.microsoft.com/office/powerpoint/2010/main" val="11316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4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4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here’s the final </a:t>
            </a:r>
            <a:r>
              <a:rPr lang="en-US" baseline="0" dirty="0"/>
              <a:t>vocabulary word for you to leave today with. Vacate.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should </a:t>
            </a:r>
            <a:r>
              <a:rPr lang="en-US" baseline="0" dirty="0"/>
              <a:t>VACATE people’s convictions. If you look this up on Google you will see a mix of terms used by attorneys about “deleting” and “</a:t>
            </a:r>
            <a:r>
              <a:rPr lang="en-US" baseline="0" dirty="0" err="1"/>
              <a:t>expungement</a:t>
            </a:r>
            <a:r>
              <a:rPr lang="en-US" baseline="0" dirty="0"/>
              <a:t>” or “sealing” of people’s convictions.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But what you need to know is that in Washington state, if someone has a conviction, it needs to be “Vacated” to be removed from their background checks. Once an order vacating a conviction is entered by a Judge, because of all the hard work you’ve done as a volunteer for your client, then the Washington State Patrol’s  public statewide database of criminal records is updated to remove that conviction from being shared publicly and it slowly disappears from the employer background check companies.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Expungement is a process of requesting the WSP to remove arrest records that did not lead to a conviction, which the WSP removes themselves after a period of years. In other words, expungement is for fixing mistaken WSP records, not for removing conviction records.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And “sealing” is to make the actual court records themselves inaccessible to the public and in King County is extremely rare, because the Court is ordered to weigh the public interest in the court record against the individual’s need for sealing, and they’ve set that bar very high. People fleeing from an abuser might have grounds to seal their record, but our clients wont’.</a:t>
            </a:r>
            <a:endParaRPr dirty="0"/>
          </a:p>
        </p:txBody>
      </p:sp>
    </p:spTree>
    <p:extLst>
      <p:ext uri="{BB962C8B-B14F-4D97-AF65-F5344CB8AC3E}">
        <p14:creationId xmlns:p14="http://schemas.microsoft.com/office/powerpoint/2010/main" val="180341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So now that we can all talk using the same language, let’s talk about some of the folks we’ve served so you can see why the work is important and why you should get involved.</a:t>
            </a:r>
          </a:p>
        </p:txBody>
      </p:sp>
    </p:spTree>
    <p:extLst>
      <p:ext uri="{BB962C8B-B14F-4D97-AF65-F5344CB8AC3E}">
        <p14:creationId xmlns:p14="http://schemas.microsoft.com/office/powerpoint/2010/main" val="113169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p:spPr>
      </p:sp>
      <p:sp>
        <p:nvSpPr>
          <p:cNvPr id="3" name="Notes Placeholder 2"/>
          <p:cNvSpPr>
            <a:spLocks noGrp="1"/>
          </p:cNvSpPr>
          <p:nvPr>
            <p:ph type="body" idx="1"/>
          </p:nvPr>
        </p:nvSpPr>
        <p:spPr/>
        <p:txBody>
          <a:bodyPr/>
          <a:lstStyle/>
          <a:p>
            <a:pPr marL="139700" indent="0">
              <a:buNone/>
            </a:pPr>
            <a:r>
              <a:rPr lang="en-US" dirty="0"/>
              <a:t>Judy is a typical client – someone over the age of </a:t>
            </a:r>
            <a:r>
              <a:rPr lang="en-US" baseline="0" dirty="0"/>
              <a:t>50 who has had to find work after a period of unemployment, and suddenly their old conviction has reared its ugly head and they’re not able to find work.</a:t>
            </a:r>
          </a:p>
          <a:p>
            <a:pPr marL="139700" indent="0">
              <a:buNone/>
            </a:pPr>
            <a:endParaRPr lang="en-US" baseline="0" dirty="0"/>
          </a:p>
          <a:p>
            <a:pPr marL="139700" indent="0">
              <a:buNone/>
            </a:pPr>
            <a:r>
              <a:rPr lang="en-US" baseline="0" dirty="0"/>
              <a:t>In 1978, Judy was 18 years old. Her home life was unstable – her parents were going through a divorce and she was shuffling back and forth between the two households. Judy’s mom was an alcoholic and Judy had very little support. </a:t>
            </a:r>
          </a:p>
          <a:p>
            <a:pPr marL="139700" indent="0">
              <a:buNone/>
            </a:pPr>
            <a:endParaRPr lang="en-US" baseline="0" dirty="0"/>
          </a:p>
          <a:p>
            <a:pPr marL="139700" indent="0">
              <a:buNone/>
            </a:pPr>
            <a:r>
              <a:rPr lang="en-US" baseline="0" dirty="0"/>
              <a:t>Judy has a 41-year old charge for Possession of Stolen Property. She was the passenger of a stolen vehicle. She didn’t serve any jail time, but she was on probation for 3 years.</a:t>
            </a:r>
          </a:p>
          <a:p>
            <a:pPr marL="139700" indent="0">
              <a:buNone/>
            </a:pPr>
            <a:endParaRPr lang="en-US" baseline="0" dirty="0"/>
          </a:p>
          <a:p>
            <a:pPr marL="139700" indent="0">
              <a:buNone/>
            </a:pPr>
            <a:r>
              <a:rPr lang="en-US" baseline="0" dirty="0"/>
              <a:t>Judy also has one misdemeanor conviction. We wish we knew what it was, but it is unavailable through the court record because it’s just that old. She has had no convictions in over 30 years. She is a licensed missionary evangelist and her faith has carried her through the hard times. She was briefly employed through DSHS, and then went on to work as a caregiver until she was injured on the job in 2018. Her conviction record had never previously been an issue. </a:t>
            </a:r>
          </a:p>
          <a:p>
            <a:pPr marL="139700" indent="0">
              <a:buNone/>
            </a:pPr>
            <a:endParaRPr lang="en-US" baseline="0" dirty="0"/>
          </a:p>
          <a:p>
            <a:pPr marL="139700" indent="0">
              <a:buNone/>
            </a:pPr>
            <a:r>
              <a:rPr lang="en-US" baseline="0" dirty="0"/>
              <a:t>Judy recovered from her injury, but suddenly  she can’t find a job because those old convictions were popping up on her background check, and employers were turning her down. Judy has been rejected from several employers specifically on the basis of her criminal history. </a:t>
            </a:r>
          </a:p>
          <a:p>
            <a:pPr marL="139700" indent="0">
              <a:buNone/>
            </a:pPr>
            <a:endParaRPr lang="en-US" baseline="0" dirty="0"/>
          </a:p>
          <a:p>
            <a:pPr marL="139700" indent="0">
              <a:buNone/>
            </a:pPr>
            <a:r>
              <a:rPr lang="en-US" baseline="0" dirty="0"/>
              <a:t>Judy had her record successfully vacated and is now employed. </a:t>
            </a:r>
          </a:p>
          <a:p>
            <a:pPr marL="139700" indent="0">
              <a:buNone/>
            </a:pPr>
            <a:endParaRPr lang="en-US" dirty="0"/>
          </a:p>
        </p:txBody>
      </p:sp>
    </p:spTree>
    <p:extLst>
      <p:ext uri="{BB962C8B-B14F-4D97-AF65-F5344CB8AC3E}">
        <p14:creationId xmlns:p14="http://schemas.microsoft.com/office/powerpoint/2010/main" val="97843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p:spPr>
      </p:sp>
      <p:sp>
        <p:nvSpPr>
          <p:cNvPr id="3" name="Notes Placeholder 2"/>
          <p:cNvSpPr>
            <a:spLocks noGrp="1"/>
          </p:cNvSpPr>
          <p:nvPr>
            <p:ph type="body" idx="1"/>
          </p:nvPr>
        </p:nvSpPr>
        <p:spPr/>
        <p:txBody>
          <a:bodyPr/>
          <a:lstStyle/>
          <a:p>
            <a:pPr marL="139700" indent="0">
              <a:buNone/>
            </a:pPr>
            <a:r>
              <a:rPr lang="en-US" dirty="0"/>
              <a:t>Amanda is</a:t>
            </a:r>
            <a:r>
              <a:rPr lang="en-US" baseline="0" dirty="0"/>
              <a:t> another example.</a:t>
            </a:r>
          </a:p>
          <a:p>
            <a:pPr marL="139700" indent="0">
              <a:buNone/>
            </a:pPr>
            <a:endParaRPr lang="en-US" baseline="0" dirty="0"/>
          </a:p>
          <a:p>
            <a:pPr marL="139700" indent="0">
              <a:buNone/>
            </a:pPr>
            <a:r>
              <a:rPr lang="en-US" baseline="0" dirty="0"/>
              <a:t>Amanda is a single mom with 3 children: 10, 5, and 3 years old respectively. The 5-year-old is a relative’s child, and Amanda is seeking to adopt them. </a:t>
            </a:r>
          </a:p>
          <a:p>
            <a:pPr marL="139700" indent="0">
              <a:buNone/>
            </a:pPr>
            <a:endParaRPr lang="en-US" baseline="0" dirty="0"/>
          </a:p>
          <a:p>
            <a:pPr marL="139700" indent="0">
              <a:buNone/>
            </a:pPr>
            <a:r>
              <a:rPr lang="en-US" baseline="0" dirty="0"/>
              <a:t>If you were to look up Amanda’s criminal record and you weren’t familiar with the policing tactics of King County law enforcement, you might be shocked. Amanda has nearly 25 convictions. You might be picturing a career criminal, someone in and out of prison for a series of crimes. But that’s not the real story.</a:t>
            </a:r>
          </a:p>
          <a:p>
            <a:pPr marL="139700" indent="0">
              <a:buNone/>
            </a:pPr>
            <a:endParaRPr lang="en-US" baseline="0" dirty="0"/>
          </a:p>
          <a:p>
            <a:pPr marL="139700" indent="0">
              <a:buNone/>
            </a:pPr>
            <a:r>
              <a:rPr lang="en-US" baseline="0" dirty="0"/>
              <a:t>In the 90s and early 2000s, law enforcement specifically targeted and pulled over people who had a previous conviction for driving with a suspended license. </a:t>
            </a:r>
          </a:p>
          <a:p>
            <a:pPr marL="139700" indent="0">
              <a:buNone/>
            </a:pPr>
            <a:endParaRPr lang="en-US" baseline="0" dirty="0"/>
          </a:p>
          <a:p>
            <a:pPr marL="139700" indent="0">
              <a:buNone/>
            </a:pPr>
            <a:r>
              <a:rPr lang="en-US" baseline="0" dirty="0"/>
              <a:t>How it works is this way: Imagine you are someone with who gets a few traffic tickets, but </a:t>
            </a:r>
            <a:r>
              <a:rPr lang="en-US" baseline="0" dirty="0" err="1"/>
              <a:t>youdon’t</a:t>
            </a:r>
            <a:r>
              <a:rPr lang="en-US" baseline="0" dirty="0"/>
              <a:t> have the money to pay them. Or, maybe, you fall behind on your car insurance payments and get in a fender bender, and you </a:t>
            </a:r>
            <a:r>
              <a:rPr lang="en-US" baseline="0" dirty="0" err="1"/>
              <a:t>arecharged</a:t>
            </a:r>
            <a:r>
              <a:rPr lang="en-US" baseline="0" dirty="0"/>
              <a:t> with driving without insurance (a traffic infraction, not a conviction). As a result, the your license is suspended until you can pay the fines, which  now include the traffic tickets, and court fines, and the car insurance. But you didn’t have the money for the tickets in the first place, so you are never going to have the money to pay everything now. Unfortunately, because you don’t have a lot of money you can’t afford to live in Seattle, you live in Renton and drive to work downtown every day.</a:t>
            </a:r>
          </a:p>
          <a:p>
            <a:pPr marL="139700" indent="0">
              <a:buNone/>
            </a:pPr>
            <a:endParaRPr lang="en-US" baseline="0" dirty="0"/>
          </a:p>
          <a:p>
            <a:pPr marL="139700" indent="0">
              <a:buNone/>
            </a:pPr>
            <a:r>
              <a:rPr lang="en-US" baseline="0" dirty="0"/>
              <a:t>What happens next is that on your way to work a cop runs your plates, and discovers that you are driving with a suspended license. You get pulled over and get charged with Driving with License Suspended in the 3</a:t>
            </a:r>
            <a:r>
              <a:rPr lang="en-US" baseline="30000" dirty="0"/>
              <a:t>rd</a:t>
            </a:r>
            <a:r>
              <a:rPr lang="en-US" baseline="0" dirty="0"/>
              <a:t> degree, or “No valid operators license”, a criminal charge (not a traffic infraction.) Just add one more set of fines to your pile. And then a week later, again on your way to work you get another one. And then another one. </a:t>
            </a:r>
          </a:p>
          <a:p>
            <a:pPr marL="139700" indent="0">
              <a:buNone/>
            </a:pPr>
            <a:endParaRPr lang="en-US" baseline="0" dirty="0"/>
          </a:p>
          <a:p>
            <a:pPr marL="139700" indent="0">
              <a:buNone/>
            </a:pPr>
            <a:r>
              <a:rPr lang="en-US" baseline="0" dirty="0"/>
              <a:t>This was an extremely common policing tactic until not that long ago, and that is why you end up with folks like Amanda who ended up with TWENTY convictions for “no valid operators license”.</a:t>
            </a:r>
          </a:p>
          <a:p>
            <a:pPr marL="139700" indent="0">
              <a:buNone/>
            </a:pPr>
            <a:endParaRPr lang="en-US" baseline="0" dirty="0"/>
          </a:p>
          <a:p>
            <a:pPr marL="139700" indent="0">
              <a:buNone/>
            </a:pPr>
            <a:r>
              <a:rPr lang="en-US" baseline="0" dirty="0"/>
              <a:t>Beyond that, Amanda only has two convictions:</a:t>
            </a:r>
          </a:p>
          <a:p>
            <a:pPr marL="139700" indent="0">
              <a:buNone/>
            </a:pPr>
            <a:endParaRPr lang="en-US" baseline="0" dirty="0"/>
          </a:p>
          <a:p>
            <a:pPr marL="139700" indent="0">
              <a:buNone/>
            </a:pPr>
            <a:r>
              <a:rPr lang="en-US" baseline="0" dirty="0"/>
              <a:t>In 1994, Amanda was charged and convicted of Theft in the 3</a:t>
            </a:r>
            <a:r>
              <a:rPr lang="en-US" baseline="30000" dirty="0"/>
              <a:t>rd</a:t>
            </a:r>
            <a:r>
              <a:rPr lang="en-US" baseline="0" dirty="0"/>
              <a:t> degree, a gross misdemeanor. At the time, she was 19 and was caught shoplifting. </a:t>
            </a:r>
          </a:p>
          <a:p>
            <a:pPr marL="139700" indent="0">
              <a:buNone/>
            </a:pPr>
            <a:endParaRPr lang="en-US" baseline="0" dirty="0"/>
          </a:p>
          <a:p>
            <a:pPr marL="139700" indent="0">
              <a:buNone/>
            </a:pPr>
            <a:r>
              <a:rPr lang="en-US" baseline="0" dirty="0"/>
              <a:t>In 2004, Amanda was charged and convicted of marijuana possession in the amount equal to or less than 40g. This is a class C felony, but still </a:t>
            </a:r>
            <a:r>
              <a:rPr lang="en-US" baseline="0" dirty="0" err="1"/>
              <a:t>vacatable</a:t>
            </a:r>
            <a:r>
              <a:rPr lang="en-US" baseline="0" dirty="0"/>
              <a:t>. She had a one-year probation period and then a 5 year waiting period. She alleges that she only had a joint in her pocket.</a:t>
            </a:r>
          </a:p>
          <a:p>
            <a:pPr marL="139700" indent="0">
              <a:buNone/>
            </a:pPr>
            <a:endParaRPr lang="en-US" baseline="0" dirty="0"/>
          </a:p>
          <a:p>
            <a:pPr marL="139700" indent="0">
              <a:buNone/>
            </a:pPr>
            <a:r>
              <a:rPr lang="en-US" baseline="0" dirty="0"/>
              <a:t>So what happened to Amanda since then?</a:t>
            </a:r>
          </a:p>
          <a:p>
            <a:pPr marL="139700" indent="0">
              <a:buNone/>
            </a:pPr>
            <a:endParaRPr lang="en-US" baseline="0" dirty="0"/>
          </a:p>
          <a:p>
            <a:pPr marL="139700" indent="0">
              <a:buNone/>
            </a:pPr>
            <a:r>
              <a:rPr lang="en-US" baseline="0" dirty="0"/>
              <a:t>In the last five years, Amanda has not had a criminal record of any kind. She is doing her best to be a role model for her children, but she is currently unable to find employment or housing. In the state of Washington, only Seattle has any kind of statute that prohibits landlords or apartment management companies from rejecting applicants for housing on the basis of a criminal record. However, even if she wanted to live in Seattle, she is completely priced out of the market because it is too expensive for her income as a single mom taking care of a household of 4. If she applies for any kind of state or federal housing subsidy, she will likely have her criminal record evaluated and similarly be discriminated against on the basis of background history. </a:t>
            </a:r>
          </a:p>
          <a:p>
            <a:pPr marL="139700" indent="0">
              <a:buNone/>
            </a:pPr>
            <a:endParaRPr lang="en-US" baseline="0" dirty="0"/>
          </a:p>
          <a:p>
            <a:pPr marL="139700" indent="0">
              <a:buNone/>
            </a:pPr>
            <a:r>
              <a:rPr lang="en-US" baseline="0" dirty="0"/>
              <a:t>Because Amanda cannot find housing, she also has difficulty finding employment. Employers often use addresses to screen clients, who believe that where you live can often say a lot about who you are. If Amanda lists a shelter’s address, employers will flag that as someone who is higher-risk to hire or believe that this means someone is less reliable, even though this is fundamentally and proven to be untrue. Amanda does not have any immediate family to rely on.</a:t>
            </a:r>
          </a:p>
          <a:p>
            <a:pPr marL="139700" indent="0">
              <a:buNone/>
            </a:pPr>
            <a:endParaRPr lang="en-US" baseline="0" dirty="0"/>
          </a:p>
          <a:p>
            <a:pPr marL="139700" indent="0">
              <a:buNone/>
            </a:pPr>
            <a:r>
              <a:rPr lang="en-US" baseline="0" dirty="0"/>
              <a:t>Amanda is busy: she has three young children to take care of, and she has to resolve her employment and housing issues. Many of our clients are often dealing with traumas without the benefit of strong support systems, like a school counselor, close friends and family, or a therapist.</a:t>
            </a:r>
          </a:p>
          <a:p>
            <a:pPr marL="139700" indent="0">
              <a:buNone/>
            </a:pPr>
            <a:endParaRPr lang="en-US" baseline="0" dirty="0"/>
          </a:p>
          <a:p>
            <a:pPr marL="139700" indent="0">
              <a:buNone/>
            </a:pPr>
            <a:r>
              <a:rPr lang="en-US" baseline="0" dirty="0"/>
              <a:t>Amanda has neither the time nor the expertise to go through the process of vacating these convictions. That’s where you’ll come in.</a:t>
            </a:r>
          </a:p>
        </p:txBody>
      </p:sp>
    </p:spTree>
    <p:extLst>
      <p:ext uri="{BB962C8B-B14F-4D97-AF65-F5344CB8AC3E}">
        <p14:creationId xmlns:p14="http://schemas.microsoft.com/office/powerpoint/2010/main" val="61415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look at what a conviction</a:t>
            </a:r>
            <a:r>
              <a:rPr lang="en-US" baseline="0" dirty="0"/>
              <a:t> like the ones Amanda or Judy had and how that get turned into a barrier.</a:t>
            </a:r>
            <a:endParaRPr dirty="0"/>
          </a:p>
        </p:txBody>
      </p:sp>
    </p:spTree>
    <p:extLst>
      <p:ext uri="{BB962C8B-B14F-4D97-AF65-F5344CB8AC3E}">
        <p14:creationId xmlns:p14="http://schemas.microsoft.com/office/powerpoint/2010/main" val="301040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155"/>
            <a:ext cx="7080026" cy="13716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2698755"/>
            <a:ext cx="7080026" cy="787400"/>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54268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410855"/>
            <a:ext cx="7606349" cy="2862605"/>
          </a:xfrm>
          <a:prstGeom prst="rect">
            <a:avLst/>
          </a:prstGeom>
        </p:spPr>
      </p:pic>
      <p:sp>
        <p:nvSpPr>
          <p:cNvPr id="2" name="Title 1"/>
          <p:cNvSpPr>
            <a:spLocks noGrp="1"/>
          </p:cNvSpPr>
          <p:nvPr>
            <p:ph type="title"/>
          </p:nvPr>
        </p:nvSpPr>
        <p:spPr>
          <a:xfrm>
            <a:off x="685354" y="3423941"/>
            <a:ext cx="7766495" cy="407604"/>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521257"/>
            <a:ext cx="7384010" cy="2644253"/>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3831546"/>
            <a:ext cx="7765322" cy="51185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77449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6328"/>
            <a:ext cx="7765322"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3221385"/>
            <a:ext cx="7765322" cy="112637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50008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9956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3228265"/>
            <a:ext cx="7765322" cy="1117122"/>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742950" y="66359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19619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585957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207"/>
            <a:ext cx="7765322"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3487917"/>
            <a:ext cx="776414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4012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200"/>
            <a:ext cx="7765322" cy="7278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436052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363661"/>
            <a:ext cx="2504979" cy="1385888"/>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363661"/>
            <a:ext cx="2504979" cy="1385888"/>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363661"/>
            <a:ext cx="2504979" cy="1385888"/>
          </a:xfrm>
          <a:prstGeom prst="rect">
            <a:avLst/>
          </a:prstGeom>
        </p:spPr>
      </p:pic>
      <p:sp>
        <p:nvSpPr>
          <p:cNvPr id="30" name="Title 1"/>
          <p:cNvSpPr>
            <a:spLocks noGrp="1"/>
          </p:cNvSpPr>
          <p:nvPr>
            <p:ph type="title"/>
          </p:nvPr>
        </p:nvSpPr>
        <p:spPr>
          <a:xfrm>
            <a:off x="685346" y="457200"/>
            <a:ext cx="7765322" cy="7278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454188"/>
            <a:ext cx="2319276" cy="1202216"/>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3360276"/>
            <a:ext cx="2475738" cy="9831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454321"/>
            <a:ext cx="2319276" cy="120612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3360276"/>
            <a:ext cx="2475738" cy="9831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450824"/>
            <a:ext cx="2319276" cy="120547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3360274"/>
            <a:ext cx="2475738" cy="98312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23091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29116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457200"/>
            <a:ext cx="1713365"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457200"/>
            <a:ext cx="5937654" cy="38862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690791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4" name="Google Shape;24;p5"/>
          <p:cNvSpPr txBox="1">
            <a:spLocks noGrp="1"/>
          </p:cNvSpPr>
          <p:nvPr>
            <p:ph type="title"/>
          </p:nvPr>
        </p:nvSpPr>
        <p:spPr>
          <a:xfrm>
            <a:off x="457200" y="0"/>
            <a:ext cx="8229600" cy="9717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3F3F3"/>
              </a:buClr>
              <a:buSzPts val="2400"/>
              <a:buNone/>
              <a:defRPr sz="2400" b="0">
                <a:solidFill>
                  <a:srgbClr val="F3F3F3"/>
                </a:solidFill>
              </a:defRPr>
            </a:lvl1pPr>
            <a:lvl2pPr lvl="1" algn="ctr">
              <a:spcBef>
                <a:spcPts val="0"/>
              </a:spcBef>
              <a:spcAft>
                <a:spcPts val="0"/>
              </a:spcAft>
              <a:buClr>
                <a:srgbClr val="999999"/>
              </a:buClr>
              <a:buSzPts val="2400"/>
              <a:buNone/>
              <a:defRPr sz="2400" b="0">
                <a:solidFill>
                  <a:srgbClr val="999999"/>
                </a:solidFill>
              </a:defRPr>
            </a:lvl2pPr>
            <a:lvl3pPr lvl="2" algn="ctr">
              <a:spcBef>
                <a:spcPts val="0"/>
              </a:spcBef>
              <a:spcAft>
                <a:spcPts val="0"/>
              </a:spcAft>
              <a:buClr>
                <a:srgbClr val="999999"/>
              </a:buClr>
              <a:buSzPts val="2400"/>
              <a:buNone/>
              <a:defRPr sz="2400" b="0">
                <a:solidFill>
                  <a:srgbClr val="999999"/>
                </a:solidFill>
              </a:defRPr>
            </a:lvl3pPr>
            <a:lvl4pPr lvl="3" algn="ctr">
              <a:spcBef>
                <a:spcPts val="0"/>
              </a:spcBef>
              <a:spcAft>
                <a:spcPts val="0"/>
              </a:spcAft>
              <a:buClr>
                <a:srgbClr val="999999"/>
              </a:buClr>
              <a:buSzPts val="2400"/>
              <a:buNone/>
              <a:defRPr sz="2400" b="0">
                <a:solidFill>
                  <a:srgbClr val="999999"/>
                </a:solidFill>
              </a:defRPr>
            </a:lvl4pPr>
            <a:lvl5pPr lvl="4" algn="ctr">
              <a:spcBef>
                <a:spcPts val="0"/>
              </a:spcBef>
              <a:spcAft>
                <a:spcPts val="0"/>
              </a:spcAft>
              <a:buClr>
                <a:srgbClr val="999999"/>
              </a:buClr>
              <a:buSzPts val="2400"/>
              <a:buNone/>
              <a:defRPr sz="2400" b="0">
                <a:solidFill>
                  <a:srgbClr val="999999"/>
                </a:solidFill>
              </a:defRPr>
            </a:lvl5pPr>
            <a:lvl6pPr lvl="5" algn="ctr">
              <a:spcBef>
                <a:spcPts val="0"/>
              </a:spcBef>
              <a:spcAft>
                <a:spcPts val="0"/>
              </a:spcAft>
              <a:buClr>
                <a:srgbClr val="999999"/>
              </a:buClr>
              <a:buSzPts val="2400"/>
              <a:buNone/>
              <a:defRPr sz="2400" b="0">
                <a:solidFill>
                  <a:srgbClr val="999999"/>
                </a:solidFill>
              </a:defRPr>
            </a:lvl6pPr>
            <a:lvl7pPr lvl="6" algn="ctr">
              <a:spcBef>
                <a:spcPts val="0"/>
              </a:spcBef>
              <a:spcAft>
                <a:spcPts val="0"/>
              </a:spcAft>
              <a:buClr>
                <a:srgbClr val="999999"/>
              </a:buClr>
              <a:buSzPts val="2400"/>
              <a:buNone/>
              <a:defRPr sz="2400" b="0">
                <a:solidFill>
                  <a:srgbClr val="999999"/>
                </a:solidFill>
              </a:defRPr>
            </a:lvl7pPr>
            <a:lvl8pPr lvl="7" algn="ctr">
              <a:spcBef>
                <a:spcPts val="0"/>
              </a:spcBef>
              <a:spcAft>
                <a:spcPts val="0"/>
              </a:spcAft>
              <a:buClr>
                <a:srgbClr val="999999"/>
              </a:buClr>
              <a:buSzPts val="2400"/>
              <a:buNone/>
              <a:defRPr sz="2400" b="0">
                <a:solidFill>
                  <a:srgbClr val="999999"/>
                </a:solidFill>
              </a:defRPr>
            </a:lvl8pPr>
            <a:lvl9pPr lvl="8" algn="ctr">
              <a:spcBef>
                <a:spcPts val="0"/>
              </a:spcBef>
              <a:spcAft>
                <a:spcPts val="0"/>
              </a:spcAft>
              <a:buClr>
                <a:srgbClr val="999999"/>
              </a:buClr>
              <a:buSzPts val="2400"/>
              <a:buNone/>
              <a:defRPr sz="2400" b="0">
                <a:solidFill>
                  <a:srgbClr val="999999"/>
                </a:solidFill>
              </a:defRPr>
            </a:lvl9pPr>
          </a:lstStyle>
          <a:p>
            <a:endParaRPr/>
          </a:p>
        </p:txBody>
      </p:sp>
      <p:sp>
        <p:nvSpPr>
          <p:cNvPr id="25" name="Google Shape;25;p5"/>
          <p:cNvSpPr txBox="1">
            <a:spLocks noGrp="1"/>
          </p:cNvSpPr>
          <p:nvPr>
            <p:ph type="body" idx="1"/>
          </p:nvPr>
        </p:nvSpPr>
        <p:spPr>
          <a:xfrm>
            <a:off x="1005600" y="1200150"/>
            <a:ext cx="7132800" cy="36282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41414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57200" y="0"/>
            <a:ext cx="8229600" cy="97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457200" y="1200150"/>
            <a:ext cx="2631900" cy="3386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38" name="Google Shape;38;p7"/>
          <p:cNvSpPr txBox="1">
            <a:spLocks noGrp="1"/>
          </p:cNvSpPr>
          <p:nvPr>
            <p:ph type="body" idx="2"/>
          </p:nvPr>
        </p:nvSpPr>
        <p:spPr>
          <a:xfrm>
            <a:off x="3223964" y="1200150"/>
            <a:ext cx="2631900" cy="3386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9" name="Google Shape;39;p7"/>
          <p:cNvSpPr txBox="1">
            <a:spLocks noGrp="1"/>
          </p:cNvSpPr>
          <p:nvPr>
            <p:ph type="body" idx="3"/>
          </p:nvPr>
        </p:nvSpPr>
        <p:spPr>
          <a:xfrm>
            <a:off x="5990727" y="1200150"/>
            <a:ext cx="2631900" cy="3386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2" name="Google Shape;42;p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4964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391088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320801"/>
            <a:ext cx="7192913" cy="1371610"/>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2692409"/>
            <a:ext cx="7192913" cy="1130291"/>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06292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299337"/>
            <a:ext cx="3795373" cy="304406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299337"/>
            <a:ext cx="3798499" cy="304406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56959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00880"/>
            <a:ext cx="3816804" cy="3111577"/>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300880"/>
            <a:ext cx="3816804" cy="3111577"/>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376441"/>
            <a:ext cx="3657258" cy="408663"/>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54404" y="1785103"/>
            <a:ext cx="3657258" cy="2558297"/>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376441"/>
            <a:ext cx="3671498" cy="408662"/>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21225" y="1785103"/>
            <a:ext cx="3671498" cy="2558297"/>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627522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83673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181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2780167" cy="1366439"/>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641725" y="457200"/>
            <a:ext cx="4808943" cy="3886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1823639"/>
            <a:ext cx="2780167" cy="251976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65292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457200"/>
            <a:ext cx="2688125" cy="3903624"/>
          </a:xfrm>
          <a:prstGeom prst="rect">
            <a:avLst/>
          </a:prstGeom>
        </p:spPr>
      </p:pic>
      <p:sp>
        <p:nvSpPr>
          <p:cNvPr id="2" name="Title 1"/>
          <p:cNvSpPr>
            <a:spLocks noGrp="1"/>
          </p:cNvSpPr>
          <p:nvPr>
            <p:ph type="title"/>
          </p:nvPr>
        </p:nvSpPr>
        <p:spPr>
          <a:xfrm>
            <a:off x="685347" y="457442"/>
            <a:ext cx="4451212" cy="1372004"/>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572776"/>
            <a:ext cx="2456813" cy="3684617"/>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5347" y="1829445"/>
            <a:ext cx="4451212" cy="253210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50116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200"/>
            <a:ext cx="7765322" cy="72783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299337"/>
            <a:ext cx="7765322" cy="304406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4/7/2021</a:t>
            </a:fld>
            <a:endParaRPr lang="en-US" dirty="0"/>
          </a:p>
        </p:txBody>
      </p:sp>
      <p:sp>
        <p:nvSpPr>
          <p:cNvPr id="5" name="Footer Placeholder 4"/>
          <p:cNvSpPr>
            <a:spLocks noGrp="1"/>
          </p:cNvSpPr>
          <p:nvPr>
            <p:ph type="ftr" sz="quarter" idx="3"/>
          </p:nvPr>
        </p:nvSpPr>
        <p:spPr>
          <a:xfrm>
            <a:off x="685347" y="4412457"/>
            <a:ext cx="5004649" cy="273844"/>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1659910"/>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ransition>
    <p:fade thruBlk="1"/>
  </p:transition>
  <p:hf hdr="0" ftr="0" dt="0"/>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000672" y="925033"/>
            <a:ext cx="4423237" cy="1773723"/>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0"/>
              </a:spcAft>
            </a:pPr>
            <a:r>
              <a:rPr lang="en-US" sz="3800" dirty="0">
                <a:solidFill>
                  <a:schemeClr val="tx2"/>
                </a:solidFill>
              </a:rPr>
              <a:t>Vacate a Conviction to Change a Life</a:t>
            </a:r>
          </a:p>
        </p:txBody>
      </p:sp>
      <p:sp>
        <p:nvSpPr>
          <p:cNvPr id="104" name="Google Shape;104;p18"/>
          <p:cNvSpPr txBox="1">
            <a:spLocks noGrp="1"/>
          </p:cNvSpPr>
          <p:nvPr>
            <p:ph type="body" idx="1"/>
          </p:nvPr>
        </p:nvSpPr>
        <p:spPr>
          <a:xfrm>
            <a:off x="4013188" y="3155955"/>
            <a:ext cx="4398203" cy="1256501"/>
          </a:xfrm>
          <a:prstGeom prst="rect">
            <a:avLst/>
          </a:prstGeom>
        </p:spPr>
        <p:txBody>
          <a:bodyPr spcFirstLastPara="1" vert="horz" lIns="91440" tIns="45720" rIns="91440" bIns="45720" rtlCol="0" anchor="t" anchorCtr="0">
            <a:normAutofit/>
          </a:bodyPr>
          <a:lstStyle/>
          <a:p>
            <a:pPr marL="0" lvl="0" indent="0" algn="ctr" defTabSz="457200">
              <a:spcBef>
                <a:spcPct val="20000"/>
              </a:spcBef>
              <a:spcAft>
                <a:spcPts val="600"/>
              </a:spcAft>
              <a:buSzPct val="70000"/>
              <a:buNone/>
            </a:pPr>
            <a:r>
              <a:rPr lang="en-US" sz="1200" dirty="0">
                <a:solidFill>
                  <a:schemeClr val="tx1"/>
                </a:solidFill>
              </a:rPr>
              <a:t>A CLE from Civil Survival’s Reentry Legal Aid Project</a:t>
            </a:r>
          </a:p>
        </p:txBody>
      </p:sp>
      <p:sp>
        <p:nvSpPr>
          <p:cNvPr id="115" name="Rectangle 109">
            <a:extLst>
              <a:ext uri="{FF2B5EF4-FFF2-40B4-BE49-F238E27FC236}">
                <a16:creationId xmlns:a16="http://schemas.microsoft.com/office/drawing/2014/main" id="{694A3D8C-F173-4F80-8F73-74C20EE9DD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1" y="723897"/>
            <a:ext cx="2764045" cy="358623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Logo&#10;&#10;Description automatically generated">
            <a:extLst>
              <a:ext uri="{FF2B5EF4-FFF2-40B4-BE49-F238E27FC236}">
                <a16:creationId xmlns:a16="http://schemas.microsoft.com/office/drawing/2014/main" id="{7A84ADE5-ED01-4D6D-898F-63711554B314}"/>
              </a:ext>
            </a:extLst>
          </p:cNvPr>
          <p:cNvPicPr>
            <a:picLocks noChangeAspect="1"/>
          </p:cNvPicPr>
          <p:nvPr/>
        </p:nvPicPr>
        <p:blipFill>
          <a:blip r:embed="rId4"/>
          <a:stretch>
            <a:fillRect/>
          </a:stretch>
        </p:blipFill>
        <p:spPr>
          <a:xfrm>
            <a:off x="1035367" y="2113211"/>
            <a:ext cx="2126267" cy="807603"/>
          </a:xfrm>
          <a:prstGeom prst="rect">
            <a:avLst/>
          </a:prstGeom>
        </p:spPr>
      </p:pic>
      <p:sp>
        <p:nvSpPr>
          <p:cNvPr id="105" name="Google Shape;105;p18"/>
          <p:cNvSpPr txBox="1">
            <a:spLocks noGrp="1"/>
          </p:cNvSpPr>
          <p:nvPr>
            <p:ph type="sldNum" idx="12"/>
          </p:nvPr>
        </p:nvSpPr>
        <p:spPr>
          <a:xfrm>
            <a:off x="7885508" y="4412456"/>
            <a:ext cx="56515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1</a:t>
            </a:fld>
            <a:endParaRPr lang="en-US" sz="700"/>
          </a:p>
        </p:txBody>
      </p:sp>
    </p:spTree>
    <p:extLst>
      <p:ext uri="{BB962C8B-B14F-4D97-AF65-F5344CB8AC3E}">
        <p14:creationId xmlns:p14="http://schemas.microsoft.com/office/powerpoint/2010/main" val="25020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WSP – WATCH REPORT</a:t>
            </a:r>
            <a:endParaRPr dirty="0"/>
          </a:p>
        </p:txBody>
      </p:sp>
      <p:sp>
        <p:nvSpPr>
          <p:cNvPr id="128" name="Google Shape;128;p20"/>
          <p:cNvSpPr txBox="1">
            <a:spLocks noGrp="1"/>
          </p:cNvSpPr>
          <p:nvPr>
            <p:ph type="sldNum" idx="12"/>
          </p:nvPr>
        </p:nvSpPr>
        <p:spPr>
          <a:xfrm>
            <a:off x="4556268" y="4519145"/>
            <a:ext cx="489738" cy="3513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3" name="Picture 2"/>
          <p:cNvPicPr>
            <a:picLocks noChangeAspect="1"/>
          </p:cNvPicPr>
          <p:nvPr/>
        </p:nvPicPr>
        <p:blipFill>
          <a:blip r:embed="rId3"/>
          <a:stretch>
            <a:fillRect/>
          </a:stretch>
        </p:blipFill>
        <p:spPr>
          <a:xfrm>
            <a:off x="104806" y="1211649"/>
            <a:ext cx="3936627" cy="3436654"/>
          </a:xfrm>
          <a:prstGeom prst="rect">
            <a:avLst/>
          </a:prstGeom>
        </p:spPr>
      </p:pic>
      <p:pic>
        <p:nvPicPr>
          <p:cNvPr id="5" name="Picture 4"/>
          <p:cNvPicPr>
            <a:picLocks noChangeAspect="1"/>
          </p:cNvPicPr>
          <p:nvPr/>
        </p:nvPicPr>
        <p:blipFill>
          <a:blip r:embed="rId4"/>
          <a:stretch>
            <a:fillRect/>
          </a:stretch>
        </p:blipFill>
        <p:spPr>
          <a:xfrm>
            <a:off x="4128500" y="1211649"/>
            <a:ext cx="4988610" cy="3404301"/>
          </a:xfrm>
          <a:prstGeom prst="rect">
            <a:avLst/>
          </a:prstGeom>
        </p:spPr>
      </p:pic>
    </p:spTree>
    <p:extLst>
      <p:ext uri="{BB962C8B-B14F-4D97-AF65-F5344CB8AC3E}">
        <p14:creationId xmlns:p14="http://schemas.microsoft.com/office/powerpoint/2010/main" val="313987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WSP – WATCH REPORT</a:t>
            </a:r>
            <a:endParaRPr dirty="0"/>
          </a:p>
        </p:txBody>
      </p:sp>
      <p:sp>
        <p:nvSpPr>
          <p:cNvPr id="128" name="Google Shape;128;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pic>
        <p:nvPicPr>
          <p:cNvPr id="6" name="Picture 5"/>
          <p:cNvPicPr>
            <a:picLocks noChangeAspect="1"/>
          </p:cNvPicPr>
          <p:nvPr/>
        </p:nvPicPr>
        <p:blipFill rotWithShape="1">
          <a:blip r:embed="rId3"/>
          <a:srcRect l="4521" t="2331" r="6365" b="3336"/>
          <a:stretch/>
        </p:blipFill>
        <p:spPr>
          <a:xfrm>
            <a:off x="64655" y="1120526"/>
            <a:ext cx="4338547" cy="3108960"/>
          </a:xfrm>
          <a:prstGeom prst="rect">
            <a:avLst/>
          </a:prstGeom>
        </p:spPr>
      </p:pic>
      <p:pic>
        <p:nvPicPr>
          <p:cNvPr id="2" name="Picture 1"/>
          <p:cNvPicPr>
            <a:picLocks noChangeAspect="1"/>
          </p:cNvPicPr>
          <p:nvPr/>
        </p:nvPicPr>
        <p:blipFill rotWithShape="1">
          <a:blip r:embed="rId4"/>
          <a:srcRect r="3258" b="2816"/>
          <a:stretch/>
        </p:blipFill>
        <p:spPr>
          <a:xfrm>
            <a:off x="4488872" y="1120526"/>
            <a:ext cx="4549864" cy="3291840"/>
          </a:xfrm>
          <a:prstGeom prst="rect">
            <a:avLst/>
          </a:prstGeom>
        </p:spPr>
      </p:pic>
      <p:sp>
        <p:nvSpPr>
          <p:cNvPr id="3" name="Rectangle 2"/>
          <p:cNvSpPr/>
          <p:nvPr/>
        </p:nvSpPr>
        <p:spPr>
          <a:xfrm>
            <a:off x="8072582" y="2613891"/>
            <a:ext cx="489527" cy="110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45745" y="3084945"/>
            <a:ext cx="93287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03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Background Checks</a:t>
            </a:r>
            <a:endParaRPr dirty="0"/>
          </a:p>
        </p:txBody>
      </p:sp>
      <p:sp>
        <p:nvSpPr>
          <p:cNvPr id="128" name="Google Shape;128;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 name="Picture 1"/>
          <p:cNvPicPr>
            <a:picLocks noChangeAspect="1"/>
          </p:cNvPicPr>
          <p:nvPr/>
        </p:nvPicPr>
        <p:blipFill rotWithShape="1">
          <a:blip r:embed="rId3"/>
          <a:srcRect l="2450" t="11879" r="3563" b="14744"/>
          <a:stretch/>
        </p:blipFill>
        <p:spPr>
          <a:xfrm>
            <a:off x="2807855" y="1095767"/>
            <a:ext cx="3722255" cy="692727"/>
          </a:xfrm>
          <a:prstGeom prst="rect">
            <a:avLst/>
          </a:prstGeom>
        </p:spPr>
      </p:pic>
      <p:pic>
        <p:nvPicPr>
          <p:cNvPr id="5" name="Picture 4"/>
          <p:cNvPicPr>
            <a:picLocks noChangeAspect="1"/>
          </p:cNvPicPr>
          <p:nvPr/>
        </p:nvPicPr>
        <p:blipFill>
          <a:blip r:embed="rId4"/>
          <a:stretch>
            <a:fillRect/>
          </a:stretch>
        </p:blipFill>
        <p:spPr>
          <a:xfrm>
            <a:off x="1900727" y="1912561"/>
            <a:ext cx="5342546" cy="2834640"/>
          </a:xfrm>
          <a:prstGeom prst="rect">
            <a:avLst/>
          </a:prstGeom>
        </p:spPr>
      </p:pic>
      <p:sp>
        <p:nvSpPr>
          <p:cNvPr id="3" name="Rectangle 2"/>
          <p:cNvSpPr/>
          <p:nvPr/>
        </p:nvSpPr>
        <p:spPr>
          <a:xfrm>
            <a:off x="304800" y="1629517"/>
            <a:ext cx="757382" cy="2177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2807855" y="1533235"/>
            <a:ext cx="886690" cy="2309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94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rot="10800000">
            <a:off x="3492725" y="403604"/>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11" name="Google Shape;111;p19"/>
          <p:cNvSpPr txBox="1">
            <a:spLocks noGrp="1"/>
          </p:cNvSpPr>
          <p:nvPr>
            <p:ph type="ctrTitle" idx="4294967295"/>
          </p:nvPr>
        </p:nvSpPr>
        <p:spPr>
          <a:xfrm>
            <a:off x="774675" y="2571750"/>
            <a:ext cx="7594600" cy="9239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i="1" dirty="0"/>
              <a:t>What’s RLAP?</a:t>
            </a:r>
            <a:endParaRPr sz="7200" i="1" dirty="0"/>
          </a:p>
        </p:txBody>
      </p:sp>
    </p:spTree>
    <p:extLst>
      <p:ext uri="{BB962C8B-B14F-4D97-AF65-F5344CB8AC3E}">
        <p14:creationId xmlns:p14="http://schemas.microsoft.com/office/powerpoint/2010/main" val="222293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124"/>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0"/>
          <p:cNvSpPr txBox="1">
            <a:spLocks noGrp="1"/>
          </p:cNvSpPr>
          <p:nvPr>
            <p:ph type="title"/>
          </p:nvPr>
        </p:nvSpPr>
        <p:spPr>
          <a:xfrm>
            <a:off x="625509" y="836676"/>
            <a:ext cx="2615712" cy="3470148"/>
          </a:xfrm>
          <a:prstGeom prst="rect">
            <a:avLst/>
          </a:prstGeom>
        </p:spPr>
        <p:txBody>
          <a:bodyPr spcFirstLastPara="1" vert="horz" lIns="91440" tIns="45720" rIns="91440" bIns="45720" rtlCol="0" anchor="ctr" anchorCtr="0">
            <a:normAutofit/>
          </a:bodyPr>
          <a:lstStyle/>
          <a:p>
            <a:pPr marL="0" lvl="0" indent="0" algn="l" defTabSz="457200">
              <a:spcBef>
                <a:spcPct val="0"/>
              </a:spcBef>
              <a:spcAft>
                <a:spcPts val="0"/>
              </a:spcAft>
            </a:pPr>
            <a:r>
              <a:rPr lang="en-US" sz="2700" dirty="0">
                <a:solidFill>
                  <a:schemeClr val="tx2"/>
                </a:solidFill>
              </a:rPr>
              <a:t>What do we do?</a:t>
            </a:r>
          </a:p>
        </p:txBody>
      </p:sp>
      <p:cxnSp>
        <p:nvCxnSpPr>
          <p:cNvPr id="135" name="Straight Connector 134">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1543050"/>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5" name="Google Shape;125;p20"/>
          <p:cNvSpPr txBox="1">
            <a:spLocks noGrp="1"/>
          </p:cNvSpPr>
          <p:nvPr>
            <p:ph type="body" idx="1"/>
          </p:nvPr>
        </p:nvSpPr>
        <p:spPr>
          <a:xfrm>
            <a:off x="3829048" y="836676"/>
            <a:ext cx="4684014" cy="3470148"/>
          </a:xfrm>
          <a:prstGeom prst="rect">
            <a:avLst/>
          </a:prstGeom>
        </p:spPr>
        <p:txBody>
          <a:bodyPr spcFirstLastPara="1" vert="horz" lIns="91440" tIns="45720" rIns="91440" bIns="45720" rtlCol="0" anchor="ctr" anchorCtr="0">
            <a:normAutofit/>
          </a:bodyPr>
          <a:lstStyle/>
          <a:p>
            <a:pPr marL="342900" indent="-342900" defTabSz="457200">
              <a:spcBef>
                <a:spcPct val="20000"/>
              </a:spcBef>
              <a:spcAft>
                <a:spcPts val="600"/>
              </a:spcAft>
              <a:buSzPct val="70000"/>
              <a:buFont typeface="Wingdings 2" charset="2"/>
              <a:buChar char="§"/>
            </a:pPr>
            <a:r>
              <a:rPr lang="en-US" dirty="0"/>
              <a:t>We mentor and recruit volunteer attorneys and pair them with clients to “vacate” (remove) </a:t>
            </a:r>
            <a:r>
              <a:rPr lang="en-US" b="1" i="1" u="sng" dirty="0"/>
              <a:t>eligible</a:t>
            </a:r>
            <a:r>
              <a:rPr lang="en-US" dirty="0"/>
              <a:t> conviction records.</a:t>
            </a:r>
            <a:br>
              <a:rPr lang="en-US" dirty="0"/>
            </a:br>
            <a:endParaRPr lang="en-US" dirty="0"/>
          </a:p>
          <a:p>
            <a:pPr marL="342900" indent="-342900" defTabSz="457200">
              <a:spcBef>
                <a:spcPct val="20000"/>
              </a:spcBef>
              <a:spcAft>
                <a:spcPts val="600"/>
              </a:spcAft>
              <a:buSzPct val="70000"/>
              <a:buFont typeface="Wingdings 2" charset="2"/>
              <a:buChar char="§"/>
            </a:pPr>
            <a:r>
              <a:rPr lang="en-US" dirty="0"/>
              <a:t>Research Cases, Train volunteers, work with clients and attorneys and the Courts.</a:t>
            </a:r>
            <a:br>
              <a:rPr lang="en-US" dirty="0"/>
            </a:br>
            <a:endParaRPr lang="en-US" dirty="0"/>
          </a:p>
          <a:p>
            <a:pPr marL="342900" indent="-342900" defTabSz="457200">
              <a:spcBef>
                <a:spcPct val="20000"/>
              </a:spcBef>
              <a:spcAft>
                <a:spcPts val="600"/>
              </a:spcAft>
              <a:buSzPct val="70000"/>
              <a:buFont typeface="Wingdings 2" charset="2"/>
              <a:buChar char="§"/>
            </a:pPr>
            <a:r>
              <a:rPr lang="en-US" dirty="0"/>
              <a:t>Make sure the process is as easy and fast for attorneys as possible. </a:t>
            </a:r>
          </a:p>
        </p:txBody>
      </p:sp>
      <p:sp>
        <p:nvSpPr>
          <p:cNvPr id="128" name="Google Shape;128;p20"/>
          <p:cNvSpPr txBox="1">
            <a:spLocks noGrp="1"/>
          </p:cNvSpPr>
          <p:nvPr>
            <p:ph type="sldNum" idx="12"/>
          </p:nvPr>
        </p:nvSpPr>
        <p:spPr>
          <a:xfrm>
            <a:off x="7885508" y="4412456"/>
            <a:ext cx="56515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a:pPr lvl="0" indent="0" defTabSz="914400">
                <a:lnSpc>
                  <a:spcPct val="90000"/>
                </a:lnSpc>
                <a:spcBef>
                  <a:spcPts val="0"/>
                </a:spcBef>
                <a:spcAft>
                  <a:spcPts val="600"/>
                </a:spcAft>
                <a:buNone/>
              </a:pPr>
              <a:t>14</a:t>
            </a:fld>
            <a:endParaRPr lang="en-US"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rot="10800000">
            <a:off x="3492725" y="411696"/>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111" name="Google Shape;111;p19"/>
          <p:cNvSpPr txBox="1">
            <a:spLocks noGrp="1"/>
          </p:cNvSpPr>
          <p:nvPr>
            <p:ph type="ctrTitle" idx="4294967295"/>
          </p:nvPr>
        </p:nvSpPr>
        <p:spPr>
          <a:xfrm>
            <a:off x="774675" y="2480139"/>
            <a:ext cx="7594600" cy="9239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i="1" dirty="0"/>
              <a:t>The Process</a:t>
            </a:r>
            <a:endParaRPr sz="7200" i="1" dirty="0"/>
          </a:p>
        </p:txBody>
      </p:sp>
    </p:spTree>
    <p:extLst>
      <p:ext uri="{BB962C8B-B14F-4D97-AF65-F5344CB8AC3E}">
        <p14:creationId xmlns:p14="http://schemas.microsoft.com/office/powerpoint/2010/main" val="24240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307" y="457199"/>
            <a:ext cx="2559867" cy="3955256"/>
          </a:xfrm>
        </p:spPr>
        <p:txBody>
          <a:bodyPr vert="horz" lIns="91440" tIns="45720" rIns="91440" bIns="45720" rtlCol="0" anchor="ctr">
            <a:normAutofit/>
          </a:bodyPr>
          <a:lstStyle/>
          <a:p>
            <a:pPr defTabSz="457200">
              <a:spcBef>
                <a:spcPct val="0"/>
              </a:spcBef>
            </a:pPr>
            <a:r>
              <a:rPr lang="en-US" sz="3400">
                <a:solidFill>
                  <a:schemeClr val="tx2"/>
                </a:solidFill>
              </a:rPr>
              <a:t>What Makes a Conviction Eligible?</a:t>
            </a:r>
          </a:p>
        </p:txBody>
      </p:sp>
      <p:pic>
        <p:nvPicPr>
          <p:cNvPr id="10" name="Picture 9">
            <a:extLst>
              <a:ext uri="{FF2B5EF4-FFF2-40B4-BE49-F238E27FC236}">
                <a16:creationId xmlns:a16="http://schemas.microsoft.com/office/drawing/2014/main" id="{89B9C35E-A0EA-4014-9673-D952D3C125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3510480" y="457199"/>
            <a:ext cx="5167266" cy="3955256"/>
          </a:xfrm>
          <a:prstGeom prst="rect">
            <a:avLst/>
          </a:prstGeom>
        </p:spPr>
      </p:pic>
      <p:sp>
        <p:nvSpPr>
          <p:cNvPr id="4" name="Slide Number Placeholder 3"/>
          <p:cNvSpPr>
            <a:spLocks noGrp="1"/>
          </p:cNvSpPr>
          <p:nvPr>
            <p:ph type="sldNum" idx="12"/>
          </p:nvPr>
        </p:nvSpPr>
        <p:spPr>
          <a:xfrm>
            <a:off x="7885508" y="4544073"/>
            <a:ext cx="565159" cy="273844"/>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16</a:t>
            </a:fld>
            <a:endParaRPr lang="en-US" sz="700"/>
          </a:p>
        </p:txBody>
      </p:sp>
      <p:graphicFrame>
        <p:nvGraphicFramePr>
          <p:cNvPr id="6" name="Text Placeholder 2">
            <a:extLst>
              <a:ext uri="{FF2B5EF4-FFF2-40B4-BE49-F238E27FC236}">
                <a16:creationId xmlns:a16="http://schemas.microsoft.com/office/drawing/2014/main" id="{E661BAF6-CC35-4BC8-BD90-161D7B753D54}"/>
              </a:ext>
            </a:extLst>
          </p:cNvPr>
          <p:cNvGraphicFramePr/>
          <p:nvPr>
            <p:extLst>
              <p:ext uri="{D42A27DB-BD31-4B8C-83A1-F6EECF244321}">
                <p14:modId xmlns:p14="http://schemas.microsoft.com/office/powerpoint/2010/main" val="398979222"/>
              </p:ext>
            </p:extLst>
          </p:nvPr>
        </p:nvGraphicFramePr>
        <p:xfrm>
          <a:off x="3718692" y="665409"/>
          <a:ext cx="4731975" cy="3538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7468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31"/>
            <a:ext cx="8229600" cy="971700"/>
          </a:xfrm>
        </p:spPr>
        <p:txBody>
          <a:bodyPr/>
          <a:lstStyle/>
          <a:p>
            <a:r>
              <a:rPr lang="en-US" b="1" u="sng" dirty="0"/>
              <a:t>The Timeline</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cxnSp>
        <p:nvCxnSpPr>
          <p:cNvPr id="6" name="Straight Connector 5"/>
          <p:cNvCxnSpPr/>
          <p:nvPr/>
        </p:nvCxnSpPr>
        <p:spPr>
          <a:xfrm>
            <a:off x="468351" y="2732050"/>
            <a:ext cx="8218449" cy="11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0" y="1349298"/>
            <a:ext cx="11151" cy="13827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8351" y="1092269"/>
            <a:ext cx="1704146" cy="33453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i="1"/>
          </a:p>
        </p:txBody>
      </p:sp>
      <p:cxnSp>
        <p:nvCxnSpPr>
          <p:cNvPr id="15" name="Straight Connector 14"/>
          <p:cNvCxnSpPr/>
          <p:nvPr/>
        </p:nvCxnSpPr>
        <p:spPr>
          <a:xfrm>
            <a:off x="888381" y="2007222"/>
            <a:ext cx="0" cy="724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7298" y="2732050"/>
            <a:ext cx="11151" cy="1382752"/>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8449" y="4091950"/>
            <a:ext cx="1772218" cy="5817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i="1"/>
          </a:p>
        </p:txBody>
      </p:sp>
      <p:sp>
        <p:nvSpPr>
          <p:cNvPr id="19" name="Text Placeholder 2"/>
          <p:cNvSpPr txBox="1">
            <a:spLocks/>
          </p:cNvSpPr>
          <p:nvPr/>
        </p:nvSpPr>
        <p:spPr>
          <a:xfrm>
            <a:off x="581781" y="4125123"/>
            <a:ext cx="1813076" cy="4226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entury Gothic "/>
              <a:buChar char="◈"/>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5pPr>
            <a:lvl6pPr marL="2743200" marR="0" lvl="5"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6pPr>
            <a:lvl7pPr marL="3200400" marR="0" lvl="6"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7pPr>
            <a:lvl8pPr marL="3657600" marR="0" lvl="7"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8pPr>
            <a:lvl9pPr marL="4114800" marR="0" lvl="8"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9pPr>
          </a:lstStyle>
          <a:p>
            <a:pPr marL="76200" indent="0">
              <a:buFont typeface="Century Gothic"/>
              <a:buNone/>
            </a:pPr>
            <a:r>
              <a:rPr lang="en-US" sz="1400" i="1" dirty="0">
                <a:latin typeface="+mn-lt"/>
              </a:rPr>
              <a:t>Meet with Client</a:t>
            </a:r>
          </a:p>
        </p:txBody>
      </p:sp>
      <p:sp>
        <p:nvSpPr>
          <p:cNvPr id="21" name="Text Placeholder 2"/>
          <p:cNvSpPr txBox="1">
            <a:spLocks/>
          </p:cNvSpPr>
          <p:nvPr/>
        </p:nvSpPr>
        <p:spPr>
          <a:xfrm>
            <a:off x="808434" y="1612235"/>
            <a:ext cx="2035099" cy="10343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5pPr>
            <a:lvl6pPr marL="2743200" marR="0" lvl="5"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6pPr>
            <a:lvl7pPr marL="3200400" marR="0" lvl="6"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7pPr>
            <a:lvl8pPr marL="3657600" marR="0" lvl="7"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8pPr>
            <a:lvl9pPr marL="4114800" marR="0" lvl="8"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9pPr>
          </a:lstStyle>
          <a:p>
            <a:pPr marL="76200" indent="0">
              <a:buFont typeface="Century Gothic"/>
              <a:buNone/>
            </a:pPr>
            <a:r>
              <a:rPr lang="en-US" sz="1400" i="1" dirty="0">
                <a:latin typeface="+mn-lt"/>
              </a:rPr>
              <a:t>Draft Paperwork &amp; Communicate with Prosecutor</a:t>
            </a:r>
          </a:p>
        </p:txBody>
      </p:sp>
      <p:sp>
        <p:nvSpPr>
          <p:cNvPr id="22" name="Rectangle 21"/>
          <p:cNvSpPr/>
          <p:nvPr/>
        </p:nvSpPr>
        <p:spPr>
          <a:xfrm>
            <a:off x="888380" y="1680421"/>
            <a:ext cx="1854819" cy="88152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i="1"/>
          </a:p>
        </p:txBody>
      </p:sp>
      <p:cxnSp>
        <p:nvCxnSpPr>
          <p:cNvPr id="23" name="Straight Connector 22"/>
          <p:cNvCxnSpPr/>
          <p:nvPr/>
        </p:nvCxnSpPr>
        <p:spPr>
          <a:xfrm>
            <a:off x="1208049" y="2732050"/>
            <a:ext cx="0" cy="72482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 Placeholder 2"/>
          <p:cNvSpPr txBox="1">
            <a:spLocks/>
          </p:cNvSpPr>
          <p:nvPr/>
        </p:nvSpPr>
        <p:spPr>
          <a:xfrm>
            <a:off x="1130756" y="3326165"/>
            <a:ext cx="2035099" cy="5131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5pPr>
            <a:lvl6pPr marL="2743200" marR="0" lvl="5"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6pPr>
            <a:lvl7pPr marL="3200400" marR="0" lvl="6"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7pPr>
            <a:lvl8pPr marL="3657600" marR="0" lvl="7"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8pPr>
            <a:lvl9pPr marL="4114800" marR="0" lvl="8"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9pPr>
          </a:lstStyle>
          <a:p>
            <a:pPr marL="76200" indent="0">
              <a:buFont typeface="Century Gothic"/>
              <a:buNone/>
            </a:pPr>
            <a:r>
              <a:rPr lang="en-US" sz="1400" i="1" dirty="0">
                <a:latin typeface="+mn-lt"/>
              </a:rPr>
              <a:t>File with Court</a:t>
            </a:r>
          </a:p>
        </p:txBody>
      </p:sp>
      <p:sp>
        <p:nvSpPr>
          <p:cNvPr id="25" name="Rectangle 24"/>
          <p:cNvSpPr/>
          <p:nvPr/>
        </p:nvSpPr>
        <p:spPr>
          <a:xfrm>
            <a:off x="1208049" y="3384392"/>
            <a:ext cx="1854819" cy="33453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i="1"/>
          </a:p>
        </p:txBody>
      </p:sp>
      <p:cxnSp>
        <p:nvCxnSpPr>
          <p:cNvPr id="26" name="Straight Connector 25"/>
          <p:cNvCxnSpPr/>
          <p:nvPr/>
        </p:nvCxnSpPr>
        <p:spPr>
          <a:xfrm>
            <a:off x="4456309" y="2005467"/>
            <a:ext cx="0" cy="72482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Placeholder 2"/>
          <p:cNvSpPr txBox="1">
            <a:spLocks/>
          </p:cNvSpPr>
          <p:nvPr/>
        </p:nvSpPr>
        <p:spPr>
          <a:xfrm>
            <a:off x="3336505" y="1586522"/>
            <a:ext cx="2314809" cy="5131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5pPr>
            <a:lvl6pPr marL="2743200" marR="0" lvl="5"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6pPr>
            <a:lvl7pPr marL="3200400" marR="0" lvl="6"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7pPr>
            <a:lvl8pPr marL="3657600" marR="0" lvl="7"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8pPr>
            <a:lvl9pPr marL="4114800" marR="0" lvl="8"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9pPr>
          </a:lstStyle>
          <a:p>
            <a:pPr marL="76200" indent="0">
              <a:buFont typeface="Century Gothic"/>
              <a:buNone/>
            </a:pPr>
            <a:r>
              <a:rPr lang="en-US" sz="1400" i="1" dirty="0">
                <a:latin typeface="+mn-lt"/>
              </a:rPr>
              <a:t>WAIT 4-6 WEEKS</a:t>
            </a:r>
          </a:p>
        </p:txBody>
      </p:sp>
      <p:sp>
        <p:nvSpPr>
          <p:cNvPr id="28" name="Rectangle 27"/>
          <p:cNvSpPr/>
          <p:nvPr/>
        </p:nvSpPr>
        <p:spPr>
          <a:xfrm>
            <a:off x="3457346" y="1670928"/>
            <a:ext cx="1975624" cy="33453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i="1"/>
          </a:p>
        </p:txBody>
      </p:sp>
      <p:cxnSp>
        <p:nvCxnSpPr>
          <p:cNvPr id="30" name="Straight Connector 29"/>
          <p:cNvCxnSpPr/>
          <p:nvPr/>
        </p:nvCxnSpPr>
        <p:spPr>
          <a:xfrm>
            <a:off x="8686800" y="2743200"/>
            <a:ext cx="0" cy="97573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Placeholder 2"/>
          <p:cNvSpPr txBox="1">
            <a:spLocks/>
          </p:cNvSpPr>
          <p:nvPr/>
        </p:nvSpPr>
        <p:spPr>
          <a:xfrm>
            <a:off x="6934633" y="3379775"/>
            <a:ext cx="1806036" cy="5131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5pPr>
            <a:lvl6pPr marL="2743200" marR="0" lvl="5"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6pPr>
            <a:lvl7pPr marL="3200400" marR="0" lvl="6"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7pPr>
            <a:lvl8pPr marL="3657600" marR="0" lvl="7"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8pPr>
            <a:lvl9pPr marL="4114800" marR="0" lvl="8"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9pPr>
          </a:lstStyle>
          <a:p>
            <a:pPr marL="76200" indent="0">
              <a:buFont typeface="Century Gothic"/>
              <a:buNone/>
            </a:pPr>
            <a:r>
              <a:rPr lang="en-US" sz="1400" i="1" dirty="0">
                <a:latin typeface="+mn-lt"/>
              </a:rPr>
              <a:t>Receive Order</a:t>
            </a:r>
          </a:p>
        </p:txBody>
      </p:sp>
      <p:sp>
        <p:nvSpPr>
          <p:cNvPr id="32" name="Rectangle 31"/>
          <p:cNvSpPr/>
          <p:nvPr/>
        </p:nvSpPr>
        <p:spPr>
          <a:xfrm>
            <a:off x="7047570" y="3429033"/>
            <a:ext cx="1639229" cy="33453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i="1"/>
          </a:p>
        </p:txBody>
      </p:sp>
      <p:sp>
        <p:nvSpPr>
          <p:cNvPr id="29" name="Text Placeholder 2">
            <a:extLst>
              <a:ext uri="{FF2B5EF4-FFF2-40B4-BE49-F238E27FC236}">
                <a16:creationId xmlns:a16="http://schemas.microsoft.com/office/drawing/2014/main" id="{AFC448B8-E247-4DA8-A859-E87DA9659EFE}"/>
              </a:ext>
            </a:extLst>
          </p:cNvPr>
          <p:cNvSpPr txBox="1">
            <a:spLocks/>
          </p:cNvSpPr>
          <p:nvPr/>
        </p:nvSpPr>
        <p:spPr>
          <a:xfrm>
            <a:off x="428390" y="1002308"/>
            <a:ext cx="2314809" cy="5131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5pPr>
            <a:lvl6pPr marL="2743200" marR="0" lvl="5"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6pPr>
            <a:lvl7pPr marL="3200400" marR="0" lvl="6"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7pPr>
            <a:lvl8pPr marL="3657600" marR="0" lvl="7"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8pPr>
            <a:lvl9pPr marL="4114800" marR="0" lvl="8" indent="-381000" algn="l" rtl="0">
              <a:lnSpc>
                <a:spcPct val="100000"/>
              </a:lnSpc>
              <a:spcBef>
                <a:spcPts val="0"/>
              </a:spcBef>
              <a:spcAft>
                <a:spcPts val="0"/>
              </a:spcAft>
              <a:buClr>
                <a:schemeClr val="lt1"/>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9pPr>
          </a:lstStyle>
          <a:p>
            <a:pPr marL="76200" indent="0">
              <a:buFont typeface="Century Gothic"/>
              <a:buNone/>
            </a:pPr>
            <a:r>
              <a:rPr lang="en-US" sz="1400" i="1" dirty="0">
                <a:latin typeface="+mn-lt"/>
              </a:rPr>
              <a:t>Receive the Case</a:t>
            </a:r>
          </a:p>
        </p:txBody>
      </p:sp>
    </p:spTree>
    <p:extLst>
      <p:ext uri="{BB962C8B-B14F-4D97-AF65-F5344CB8AC3E}">
        <p14:creationId xmlns:p14="http://schemas.microsoft.com/office/powerpoint/2010/main" val="4126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p:bldP spid="21" grpId="0"/>
      <p:bldP spid="22" grpId="0" animBg="1"/>
      <p:bldP spid="24" grpId="0"/>
      <p:bldP spid="25" grpId="0" animBg="1"/>
      <p:bldP spid="27" grpId="0"/>
      <p:bldP spid="28" grpId="0" animBg="1"/>
      <p:bldP spid="31" grpId="0"/>
      <p:bldP spid="32"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6" y="457200"/>
            <a:ext cx="7765321" cy="873579"/>
          </a:xfrm>
        </p:spPr>
        <p:txBody>
          <a:bodyPr vert="horz" lIns="91440" tIns="45720" rIns="91440" bIns="45720" rtlCol="0" anchor="ctr">
            <a:normAutofit/>
          </a:bodyPr>
          <a:lstStyle/>
          <a:p>
            <a:pPr defTabSz="457200">
              <a:spcBef>
                <a:spcPct val="0"/>
              </a:spcBef>
            </a:pPr>
            <a:r>
              <a:rPr lang="en-US" sz="4000" b="1" u="sng">
                <a:solidFill>
                  <a:schemeClr val="tx2"/>
                </a:solidFill>
              </a:rPr>
              <a:t>Meeting With Your Client</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1534885"/>
            <a:ext cx="9144000" cy="3608614"/>
          </a:xfrm>
          <a:prstGeom prst="rect">
            <a:avLst/>
          </a:prstGeom>
          <a:effectLst>
            <a:innerShdw blurRad="63500" dist="50800" dir="16200000">
              <a:prstClr val="black">
                <a:alpha val="50000"/>
              </a:prstClr>
            </a:innerShdw>
          </a:effectLst>
        </p:spPr>
      </p:pic>
      <p:sp>
        <p:nvSpPr>
          <p:cNvPr id="3" name="Text Placeholder 2"/>
          <p:cNvSpPr>
            <a:spLocks noGrp="1"/>
          </p:cNvSpPr>
          <p:nvPr>
            <p:ph type="body" idx="1"/>
          </p:nvPr>
        </p:nvSpPr>
        <p:spPr>
          <a:xfrm>
            <a:off x="926646" y="1861457"/>
            <a:ext cx="7282722" cy="2481943"/>
          </a:xfrm>
        </p:spPr>
        <p:txBody>
          <a:bodyPr vert="horz" lIns="91440" tIns="45720" rIns="91440" bIns="45720" rtlCol="0" anchor="t">
            <a:normAutofit/>
          </a:bodyPr>
          <a:lstStyle/>
          <a:p>
            <a:pPr defTabSz="457200">
              <a:spcBef>
                <a:spcPct val="20000"/>
              </a:spcBef>
              <a:spcAft>
                <a:spcPts val="600"/>
              </a:spcAft>
              <a:buSzPct val="70000"/>
              <a:buFont typeface="Wingdings 2" charset="2"/>
              <a:buChar char="§"/>
            </a:pPr>
            <a:r>
              <a:rPr lang="en-US"/>
              <a:t>Limited Representation Agreement</a:t>
            </a:r>
            <a:br>
              <a:rPr lang="en-US"/>
            </a:br>
            <a:endParaRPr lang="en-US"/>
          </a:p>
          <a:p>
            <a:pPr defTabSz="457200">
              <a:spcBef>
                <a:spcPct val="20000"/>
              </a:spcBef>
              <a:spcAft>
                <a:spcPts val="600"/>
              </a:spcAft>
              <a:buSzPct val="70000"/>
              <a:buFont typeface="Wingdings 2" charset="2"/>
              <a:buChar char="§"/>
            </a:pPr>
            <a:r>
              <a:rPr lang="en-US"/>
              <a:t>Developing Rapport and Using Compassion</a:t>
            </a:r>
          </a:p>
          <a:p>
            <a:pPr defTabSz="457200">
              <a:spcBef>
                <a:spcPct val="20000"/>
              </a:spcBef>
              <a:spcAft>
                <a:spcPts val="600"/>
              </a:spcAft>
              <a:buSzPct val="70000"/>
              <a:buFont typeface="Wingdings 2" charset="2"/>
              <a:buChar char="§"/>
            </a:pPr>
            <a:endParaRPr lang="en-US"/>
          </a:p>
          <a:p>
            <a:pPr defTabSz="457200">
              <a:spcBef>
                <a:spcPct val="20000"/>
              </a:spcBef>
              <a:spcAft>
                <a:spcPts val="600"/>
              </a:spcAft>
              <a:buSzPct val="70000"/>
              <a:buFont typeface="Wingdings 2" charset="2"/>
              <a:buChar char="§"/>
            </a:pPr>
            <a:r>
              <a:rPr lang="en-US"/>
              <a:t>Adapt to Client’s Circumstances</a:t>
            </a:r>
          </a:p>
        </p:txBody>
      </p:sp>
      <p:sp>
        <p:nvSpPr>
          <p:cNvPr id="4" name="Slide Number Placeholder 3"/>
          <p:cNvSpPr>
            <a:spLocks noGrp="1"/>
          </p:cNvSpPr>
          <p:nvPr>
            <p:ph type="sldNum" idx="12"/>
          </p:nvPr>
        </p:nvSpPr>
        <p:spPr>
          <a:xfrm>
            <a:off x="7644209" y="4412456"/>
            <a:ext cx="56515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18</a:t>
            </a:fld>
            <a:endParaRPr lang="en-US" sz="700"/>
          </a:p>
        </p:txBody>
      </p:sp>
    </p:spTree>
    <p:extLst>
      <p:ext uri="{BB962C8B-B14F-4D97-AF65-F5344CB8AC3E}">
        <p14:creationId xmlns:p14="http://schemas.microsoft.com/office/powerpoint/2010/main" val="8509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Misdemeanor Form</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uk-UA" smtClean="0"/>
              <a:t>19</a:t>
            </a:fld>
            <a:endParaRPr lang="uk-UA"/>
          </a:p>
        </p:txBody>
      </p:sp>
      <p:pic>
        <p:nvPicPr>
          <p:cNvPr id="5" name="Picture 4" descr="Screen Shot 2019-10-14 at 1.56.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86" y="1363474"/>
            <a:ext cx="4056682" cy="3273249"/>
          </a:xfrm>
          <a:prstGeom prst="rect">
            <a:avLst/>
          </a:prstGeom>
        </p:spPr>
      </p:pic>
      <p:pic>
        <p:nvPicPr>
          <p:cNvPr id="6" name="Picture 5" descr="Screen Shot 2019-10-14 at 1.57.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760" y="1359645"/>
            <a:ext cx="4197619" cy="3265427"/>
          </a:xfrm>
          <a:prstGeom prst="rect">
            <a:avLst/>
          </a:prstGeom>
        </p:spPr>
      </p:pic>
    </p:spTree>
    <p:extLst>
      <p:ext uri="{BB962C8B-B14F-4D97-AF65-F5344CB8AC3E}">
        <p14:creationId xmlns:p14="http://schemas.microsoft.com/office/powerpoint/2010/main" val="187235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102"/>
        <p:cNvGrpSpPr/>
        <p:nvPr/>
      </p:nvGrpSpPr>
      <p:grpSpPr>
        <a:xfrm>
          <a:off x="0" y="0"/>
          <a:ext cx="0" cy="0"/>
          <a:chOff x="0" y="0"/>
          <a:chExt cx="0" cy="0"/>
        </a:xfrm>
      </p:grpSpPr>
      <p:sp>
        <p:nvSpPr>
          <p:cNvPr id="110" name="Rectangle 109">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 name="Freeform: Shape 111">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 y="-1"/>
            <a:ext cx="4566524" cy="5143501"/>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Google Shape;103;p18"/>
          <p:cNvSpPr txBox="1">
            <a:spLocks noGrp="1"/>
          </p:cNvSpPr>
          <p:nvPr>
            <p:ph type="title"/>
          </p:nvPr>
        </p:nvSpPr>
        <p:spPr>
          <a:xfrm>
            <a:off x="675379" y="839106"/>
            <a:ext cx="3503600" cy="3560762"/>
          </a:xfrm>
          <a:prstGeom prst="rect">
            <a:avLst/>
          </a:prstGeom>
        </p:spPr>
        <p:txBody>
          <a:bodyPr spcFirstLastPara="1" vert="horz" lIns="91440" tIns="45720" rIns="91440" bIns="45720" rtlCol="0" anchor="ctr" anchorCtr="0">
            <a:normAutofit/>
          </a:bodyPr>
          <a:lstStyle/>
          <a:p>
            <a:pPr marL="0" lvl="0" indent="0" algn="l" defTabSz="457200">
              <a:spcBef>
                <a:spcPct val="0"/>
              </a:spcBef>
              <a:spcAft>
                <a:spcPts val="0"/>
              </a:spcAft>
            </a:pPr>
            <a:r>
              <a:rPr lang="en-US" sz="3600">
                <a:solidFill>
                  <a:schemeClr val="tx2"/>
                </a:solidFill>
              </a:rPr>
              <a:t>My Goals Today</a:t>
            </a:r>
          </a:p>
        </p:txBody>
      </p:sp>
      <p:sp>
        <p:nvSpPr>
          <p:cNvPr id="104" name="Google Shape;104;p18"/>
          <p:cNvSpPr txBox="1">
            <a:spLocks noGrp="1"/>
          </p:cNvSpPr>
          <p:nvPr>
            <p:ph type="body" idx="1"/>
          </p:nvPr>
        </p:nvSpPr>
        <p:spPr>
          <a:xfrm>
            <a:off x="4874076" y="839106"/>
            <a:ext cx="3787323" cy="3560761"/>
          </a:xfrm>
          <a:prstGeom prst="rect">
            <a:avLst/>
          </a:prstGeom>
          <a:effectLst/>
        </p:spPr>
        <p:txBody>
          <a:bodyPr spcFirstLastPara="1" vert="horz" lIns="91440" tIns="45720" rIns="91440" bIns="45720" rtlCol="0" anchor="ctr" anchorCtr="0">
            <a:normAutofit lnSpcReduction="10000"/>
          </a:bodyPr>
          <a:lstStyle/>
          <a:p>
            <a:pPr lvl="0" defTabSz="457200">
              <a:spcBef>
                <a:spcPct val="20000"/>
              </a:spcBef>
              <a:spcAft>
                <a:spcPts val="600"/>
              </a:spcAft>
              <a:buSzPct val="70000"/>
              <a:buFont typeface="Wingdings 2" charset="2"/>
              <a:buChar char="§"/>
            </a:pPr>
            <a:r>
              <a:rPr lang="en-US" sz="1400" dirty="0">
                <a:solidFill>
                  <a:schemeClr val="tx1"/>
                </a:solidFill>
              </a:rPr>
              <a:t>Vocabulary: People with convictions, “Collateral Consequences” and why I hate that phrase, what is “Vacating” a record.</a:t>
            </a:r>
          </a:p>
          <a:p>
            <a:pPr lvl="0" defTabSz="457200">
              <a:spcBef>
                <a:spcPct val="20000"/>
              </a:spcBef>
              <a:spcAft>
                <a:spcPts val="600"/>
              </a:spcAft>
              <a:buSzPct val="70000"/>
              <a:buFont typeface="Wingdings 2" charset="2"/>
              <a:buChar char="§"/>
            </a:pPr>
            <a:r>
              <a:rPr lang="en-US" sz="1400" dirty="0">
                <a:solidFill>
                  <a:schemeClr val="tx1"/>
                </a:solidFill>
              </a:rPr>
              <a:t>Who you’ll help</a:t>
            </a:r>
          </a:p>
          <a:p>
            <a:pPr lvl="0" defTabSz="457200">
              <a:spcBef>
                <a:spcPct val="20000"/>
              </a:spcBef>
              <a:spcAft>
                <a:spcPts val="600"/>
              </a:spcAft>
              <a:buSzPct val="70000"/>
              <a:buFont typeface="Wingdings 2" charset="2"/>
              <a:buChar char="§"/>
            </a:pPr>
            <a:r>
              <a:rPr lang="en-US" sz="1400" dirty="0">
                <a:solidFill>
                  <a:schemeClr val="tx1"/>
                </a:solidFill>
              </a:rPr>
              <a:t>How a conviction becomes a barrier</a:t>
            </a:r>
          </a:p>
          <a:p>
            <a:pPr lvl="0" defTabSz="457200">
              <a:spcBef>
                <a:spcPct val="20000"/>
              </a:spcBef>
              <a:spcAft>
                <a:spcPts val="600"/>
              </a:spcAft>
              <a:buSzPct val="70000"/>
              <a:buFont typeface="Wingdings 2" charset="2"/>
              <a:buChar char="§"/>
            </a:pPr>
            <a:r>
              <a:rPr lang="en-US" sz="1400" dirty="0">
                <a:solidFill>
                  <a:schemeClr val="tx1"/>
                </a:solidFill>
              </a:rPr>
              <a:t>Explain what RLAP is</a:t>
            </a:r>
          </a:p>
          <a:p>
            <a:pPr lvl="0" defTabSz="457200">
              <a:spcBef>
                <a:spcPct val="20000"/>
              </a:spcBef>
              <a:spcAft>
                <a:spcPts val="600"/>
              </a:spcAft>
              <a:buSzPct val="70000"/>
              <a:buFont typeface="Wingdings 2" charset="2"/>
              <a:buChar char="§"/>
            </a:pPr>
            <a:r>
              <a:rPr lang="en-US" sz="1400" dirty="0">
                <a:solidFill>
                  <a:schemeClr val="tx1"/>
                </a:solidFill>
              </a:rPr>
              <a:t>The process for vacating convictions</a:t>
            </a:r>
          </a:p>
          <a:p>
            <a:pPr lvl="0" defTabSz="457200">
              <a:spcBef>
                <a:spcPct val="20000"/>
              </a:spcBef>
              <a:spcAft>
                <a:spcPts val="600"/>
              </a:spcAft>
              <a:buSzPct val="70000"/>
              <a:buFont typeface="Wingdings 2" charset="2"/>
              <a:buChar char="§"/>
            </a:pPr>
            <a:r>
              <a:rPr lang="en-US" sz="1400" dirty="0">
                <a:solidFill>
                  <a:schemeClr val="tx1"/>
                </a:solidFill>
              </a:rPr>
              <a:t>LFOs!</a:t>
            </a:r>
          </a:p>
          <a:p>
            <a:pPr lvl="0" defTabSz="457200">
              <a:spcBef>
                <a:spcPct val="20000"/>
              </a:spcBef>
              <a:spcAft>
                <a:spcPts val="600"/>
              </a:spcAft>
              <a:buSzPct val="70000"/>
              <a:buFont typeface="Wingdings 2" charset="2"/>
              <a:buChar char="§"/>
            </a:pPr>
            <a:r>
              <a:rPr lang="en-US" sz="1400" dirty="0">
                <a:solidFill>
                  <a:schemeClr val="tx1"/>
                </a:solidFill>
              </a:rPr>
              <a:t>More LFOs!</a:t>
            </a:r>
          </a:p>
          <a:p>
            <a:pPr lvl="0" defTabSz="457200">
              <a:spcBef>
                <a:spcPct val="20000"/>
              </a:spcBef>
              <a:spcAft>
                <a:spcPts val="600"/>
              </a:spcAft>
              <a:buSzPct val="70000"/>
              <a:buFont typeface="Wingdings 2" charset="2"/>
              <a:buChar char="§"/>
            </a:pPr>
            <a:r>
              <a:rPr lang="en-US" sz="1400" dirty="0">
                <a:solidFill>
                  <a:schemeClr val="tx1"/>
                </a:solidFill>
              </a:rPr>
              <a:t>Q &amp; A</a:t>
            </a:r>
          </a:p>
        </p:txBody>
      </p:sp>
      <p:sp>
        <p:nvSpPr>
          <p:cNvPr id="105" name="Google Shape;105;p18"/>
          <p:cNvSpPr txBox="1">
            <a:spLocks noGrp="1"/>
          </p:cNvSpPr>
          <p:nvPr>
            <p:ph type="sldNum" idx="12"/>
          </p:nvPr>
        </p:nvSpPr>
        <p:spPr>
          <a:xfrm>
            <a:off x="7885508" y="4544073"/>
            <a:ext cx="56515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a:pPr lvl="0" indent="0" defTabSz="914400">
                <a:lnSpc>
                  <a:spcPct val="90000"/>
                </a:lnSpc>
                <a:spcBef>
                  <a:spcPts val="0"/>
                </a:spcBef>
                <a:spcAft>
                  <a:spcPts val="600"/>
                </a:spcAft>
                <a:buNone/>
              </a:pPr>
              <a:t>2</a:t>
            </a:fld>
            <a:endParaRPr lang="en-US" sz="700"/>
          </a:p>
        </p:txBody>
      </p:sp>
    </p:spTree>
    <p:extLst>
      <p:ext uri="{BB962C8B-B14F-4D97-AF65-F5344CB8AC3E}">
        <p14:creationId xmlns:p14="http://schemas.microsoft.com/office/powerpoint/2010/main" val="82269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124"/>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0"/>
          <p:cNvSpPr txBox="1">
            <a:spLocks noGrp="1"/>
          </p:cNvSpPr>
          <p:nvPr>
            <p:ph type="title"/>
          </p:nvPr>
        </p:nvSpPr>
        <p:spPr>
          <a:xfrm>
            <a:off x="625509" y="836676"/>
            <a:ext cx="2615712" cy="3470148"/>
          </a:xfrm>
          <a:prstGeom prst="rect">
            <a:avLst/>
          </a:prstGeom>
        </p:spPr>
        <p:txBody>
          <a:bodyPr spcFirstLastPara="1" vert="horz" lIns="91440" tIns="45720" rIns="91440" bIns="45720" rtlCol="0" anchor="ctr" anchorCtr="0">
            <a:normAutofit/>
          </a:bodyPr>
          <a:lstStyle/>
          <a:p>
            <a:pPr marL="0" lvl="0" indent="0" algn="l" defTabSz="457200">
              <a:spcBef>
                <a:spcPct val="0"/>
              </a:spcBef>
              <a:spcAft>
                <a:spcPts val="0"/>
              </a:spcAft>
            </a:pPr>
            <a:r>
              <a:rPr lang="en-US" sz="2700">
                <a:solidFill>
                  <a:schemeClr val="tx2"/>
                </a:solidFill>
              </a:rPr>
              <a:t>The Paperwork - Misdemeanors</a:t>
            </a:r>
          </a:p>
        </p:txBody>
      </p:sp>
      <p:cxnSp>
        <p:nvCxnSpPr>
          <p:cNvPr id="135" name="Straight Connector 134">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1543050"/>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5" name="Google Shape;125;p20"/>
          <p:cNvSpPr txBox="1">
            <a:spLocks noGrp="1"/>
          </p:cNvSpPr>
          <p:nvPr>
            <p:ph type="body" idx="1"/>
          </p:nvPr>
        </p:nvSpPr>
        <p:spPr>
          <a:xfrm>
            <a:off x="3829048" y="836676"/>
            <a:ext cx="4684014" cy="3470148"/>
          </a:xfrm>
          <a:prstGeom prst="rect">
            <a:avLst/>
          </a:prstGeom>
        </p:spPr>
        <p:txBody>
          <a:bodyPr spcFirstLastPara="1" vert="horz" lIns="91440" tIns="45720" rIns="91440" bIns="45720" rtlCol="0" anchor="ctr" anchorCtr="0">
            <a:normAutofit/>
          </a:bodyPr>
          <a:lstStyle/>
          <a:p>
            <a:pPr marL="342900" indent="-342900" defTabSz="457200">
              <a:spcBef>
                <a:spcPct val="20000"/>
              </a:spcBef>
              <a:spcAft>
                <a:spcPts val="600"/>
              </a:spcAft>
              <a:buSzPct val="70000"/>
              <a:buFont typeface="Wingdings 2" charset="2"/>
              <a:buChar char="§"/>
            </a:pPr>
            <a:r>
              <a:rPr lang="en-US"/>
              <a:t>Notice of Appearance</a:t>
            </a:r>
            <a:br>
              <a:rPr lang="en-US"/>
            </a:br>
            <a:endParaRPr lang="en-US"/>
          </a:p>
          <a:p>
            <a:pPr marL="342900" indent="-342900" defTabSz="457200">
              <a:spcBef>
                <a:spcPct val="20000"/>
              </a:spcBef>
              <a:spcAft>
                <a:spcPts val="600"/>
              </a:spcAft>
              <a:buSzPct val="70000"/>
              <a:buFont typeface="Wingdings 2" charset="2"/>
              <a:buChar char="§"/>
            </a:pPr>
            <a:r>
              <a:rPr lang="en-US"/>
              <a:t>Motion and Declaration to Vacate Misdemeanor Conviction</a:t>
            </a:r>
            <a:br>
              <a:rPr lang="en-US"/>
            </a:br>
            <a:endParaRPr lang="en-US"/>
          </a:p>
          <a:p>
            <a:pPr marL="342900" indent="-342900" defTabSz="457200">
              <a:spcBef>
                <a:spcPct val="20000"/>
              </a:spcBef>
              <a:spcAft>
                <a:spcPts val="600"/>
              </a:spcAft>
              <a:buSzPct val="70000"/>
              <a:buFont typeface="Wingdings 2" charset="2"/>
              <a:buChar char="§"/>
            </a:pPr>
            <a:r>
              <a:rPr lang="en-US"/>
              <a:t>Order on Motion to Vacate Misdemeanor Conviction</a:t>
            </a:r>
          </a:p>
          <a:p>
            <a:pPr marL="342900" indent="-342900" defTabSz="457200">
              <a:spcBef>
                <a:spcPct val="20000"/>
              </a:spcBef>
              <a:spcAft>
                <a:spcPts val="600"/>
              </a:spcAft>
              <a:buSzPct val="70000"/>
              <a:buFont typeface="Wingdings 2" charset="2"/>
              <a:buChar char="§"/>
            </a:pPr>
            <a:endParaRPr lang="en-US"/>
          </a:p>
          <a:p>
            <a:pPr marL="342900" indent="-342900" defTabSz="457200">
              <a:spcBef>
                <a:spcPct val="20000"/>
              </a:spcBef>
              <a:spcAft>
                <a:spcPts val="600"/>
              </a:spcAft>
              <a:buSzPct val="70000"/>
              <a:buFont typeface="Wingdings 2" charset="2"/>
              <a:buChar char="§"/>
            </a:pPr>
            <a:r>
              <a:rPr lang="en-US"/>
              <a:t>Note for Motion (where applicable) </a:t>
            </a:r>
          </a:p>
        </p:txBody>
      </p:sp>
      <p:sp>
        <p:nvSpPr>
          <p:cNvPr id="128" name="Google Shape;128;p20"/>
          <p:cNvSpPr txBox="1">
            <a:spLocks noGrp="1"/>
          </p:cNvSpPr>
          <p:nvPr>
            <p:ph type="sldNum" idx="12"/>
          </p:nvPr>
        </p:nvSpPr>
        <p:spPr>
          <a:xfrm>
            <a:off x="7885508" y="4412456"/>
            <a:ext cx="56515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a:pPr lvl="0" indent="0" defTabSz="914400">
                <a:lnSpc>
                  <a:spcPct val="90000"/>
                </a:lnSpc>
                <a:spcBef>
                  <a:spcPts val="0"/>
                </a:spcBef>
                <a:spcAft>
                  <a:spcPts val="600"/>
                </a:spcAft>
                <a:buNone/>
              </a:pPr>
              <a:t>20</a:t>
            </a:fld>
            <a:endParaRPr lang="en-US" sz="700"/>
          </a:p>
        </p:txBody>
      </p:sp>
    </p:spTree>
    <p:extLst>
      <p:ext uri="{BB962C8B-B14F-4D97-AF65-F5344CB8AC3E}">
        <p14:creationId xmlns:p14="http://schemas.microsoft.com/office/powerpoint/2010/main" val="36630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4" end="4"/>
                                            </p:txEl>
                                          </p:spTgt>
                                        </p:tgtEl>
                                        <p:attrNameLst>
                                          <p:attrName>style.visibility</p:attrName>
                                        </p:attrNameLst>
                                      </p:cBhvr>
                                      <p:to>
                                        <p:strVal val="visible"/>
                                      </p:to>
                                    </p:set>
                                    <p:animEffect transition="in" filter="fade">
                                      <p:cBhvr>
                                        <p:cTn id="22" dur="5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124"/>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0"/>
          <p:cNvSpPr txBox="1">
            <a:spLocks noGrp="1"/>
          </p:cNvSpPr>
          <p:nvPr>
            <p:ph type="title"/>
          </p:nvPr>
        </p:nvSpPr>
        <p:spPr>
          <a:xfrm>
            <a:off x="625509" y="836676"/>
            <a:ext cx="2615712" cy="3470148"/>
          </a:xfrm>
          <a:prstGeom prst="rect">
            <a:avLst/>
          </a:prstGeom>
        </p:spPr>
        <p:txBody>
          <a:bodyPr spcFirstLastPara="1" vert="horz" lIns="91440" tIns="45720" rIns="91440" bIns="45720" rtlCol="0" anchor="ctr" anchorCtr="0">
            <a:normAutofit/>
          </a:bodyPr>
          <a:lstStyle/>
          <a:p>
            <a:pPr marL="0" lvl="0" indent="0" algn="l" defTabSz="457200">
              <a:spcBef>
                <a:spcPct val="0"/>
              </a:spcBef>
              <a:spcAft>
                <a:spcPts val="0"/>
              </a:spcAft>
            </a:pPr>
            <a:r>
              <a:rPr lang="en-US" sz="2700">
                <a:solidFill>
                  <a:schemeClr val="tx2"/>
                </a:solidFill>
              </a:rPr>
              <a:t>The Paperwork - Felonies</a:t>
            </a:r>
          </a:p>
        </p:txBody>
      </p:sp>
      <p:cxnSp>
        <p:nvCxnSpPr>
          <p:cNvPr id="135" name="Straight Connector 134">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1543050"/>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5" name="Google Shape;125;p20"/>
          <p:cNvSpPr txBox="1">
            <a:spLocks noGrp="1"/>
          </p:cNvSpPr>
          <p:nvPr>
            <p:ph type="body" idx="1"/>
          </p:nvPr>
        </p:nvSpPr>
        <p:spPr>
          <a:xfrm>
            <a:off x="3829048" y="836676"/>
            <a:ext cx="4684014" cy="3470148"/>
          </a:xfrm>
          <a:prstGeom prst="rect">
            <a:avLst/>
          </a:prstGeom>
        </p:spPr>
        <p:txBody>
          <a:bodyPr spcFirstLastPara="1" vert="horz" lIns="91440" tIns="45720" rIns="91440" bIns="45720" rtlCol="0" anchor="ctr" anchorCtr="0">
            <a:normAutofit/>
          </a:bodyPr>
          <a:lstStyle/>
          <a:p>
            <a:pPr marL="342900" indent="-342900" defTabSz="457200">
              <a:lnSpc>
                <a:spcPct val="90000"/>
              </a:lnSpc>
              <a:spcBef>
                <a:spcPct val="20000"/>
              </a:spcBef>
              <a:spcAft>
                <a:spcPts val="600"/>
              </a:spcAft>
              <a:buSzPct val="70000"/>
              <a:buFont typeface="Wingdings 2" charset="2"/>
              <a:buChar char="§"/>
            </a:pPr>
            <a:r>
              <a:rPr lang="en-US" sz="1400"/>
              <a:t>Notice of Appearance</a:t>
            </a:r>
            <a:br>
              <a:rPr lang="en-US" sz="1400"/>
            </a:br>
            <a:endParaRPr lang="en-US" sz="1400"/>
          </a:p>
          <a:p>
            <a:pPr marL="342900" indent="-342900" defTabSz="457200">
              <a:lnSpc>
                <a:spcPct val="90000"/>
              </a:lnSpc>
              <a:spcBef>
                <a:spcPct val="20000"/>
              </a:spcBef>
              <a:spcAft>
                <a:spcPts val="600"/>
              </a:spcAft>
              <a:buSzPct val="70000"/>
              <a:buFont typeface="Wingdings 2" charset="2"/>
              <a:buChar char="§"/>
            </a:pPr>
            <a:r>
              <a:rPr lang="en-US" sz="1400"/>
              <a:t>Motion and Declaration to Vacate Felony Conviction</a:t>
            </a:r>
            <a:br>
              <a:rPr lang="en-US" sz="1400"/>
            </a:br>
            <a:endParaRPr lang="en-US" sz="1400"/>
          </a:p>
          <a:p>
            <a:pPr marL="342900" indent="-342900" defTabSz="457200">
              <a:lnSpc>
                <a:spcPct val="90000"/>
              </a:lnSpc>
              <a:spcBef>
                <a:spcPct val="20000"/>
              </a:spcBef>
              <a:spcAft>
                <a:spcPts val="600"/>
              </a:spcAft>
              <a:buSzPct val="70000"/>
              <a:buFont typeface="Wingdings 2" charset="2"/>
              <a:buChar char="§"/>
            </a:pPr>
            <a:r>
              <a:rPr lang="en-US" sz="1400"/>
              <a:t>Order on Motion to Vacate Felony Conviction</a:t>
            </a:r>
            <a:br>
              <a:rPr lang="en-US" sz="1400"/>
            </a:br>
            <a:endParaRPr lang="en-US" sz="1400"/>
          </a:p>
          <a:p>
            <a:pPr marL="342900" indent="-342900" defTabSz="457200">
              <a:lnSpc>
                <a:spcPct val="90000"/>
              </a:lnSpc>
              <a:spcBef>
                <a:spcPct val="20000"/>
              </a:spcBef>
              <a:spcAft>
                <a:spcPts val="600"/>
              </a:spcAft>
              <a:buSzPct val="70000"/>
              <a:buFont typeface="Wingdings 2" charset="2"/>
              <a:buChar char="§"/>
            </a:pPr>
            <a:r>
              <a:rPr lang="en-US" sz="1400"/>
              <a:t>Certificate of Discharge</a:t>
            </a:r>
            <a:br>
              <a:rPr lang="en-US" sz="1400"/>
            </a:br>
            <a:endParaRPr lang="en-US" sz="1400"/>
          </a:p>
          <a:p>
            <a:pPr marL="342900" indent="-342900" defTabSz="457200">
              <a:lnSpc>
                <a:spcPct val="90000"/>
              </a:lnSpc>
              <a:spcBef>
                <a:spcPct val="20000"/>
              </a:spcBef>
              <a:spcAft>
                <a:spcPts val="600"/>
              </a:spcAft>
              <a:buSzPct val="70000"/>
              <a:buFont typeface="Wingdings 2" charset="2"/>
              <a:buChar char="§"/>
            </a:pPr>
            <a:r>
              <a:rPr lang="en-US" sz="1400"/>
              <a:t>Proof of Completion of Other Sentencing Requirements</a:t>
            </a:r>
          </a:p>
          <a:p>
            <a:pPr marL="342900" indent="-342900" defTabSz="457200">
              <a:lnSpc>
                <a:spcPct val="90000"/>
              </a:lnSpc>
              <a:spcBef>
                <a:spcPct val="20000"/>
              </a:spcBef>
              <a:spcAft>
                <a:spcPts val="600"/>
              </a:spcAft>
              <a:buSzPct val="70000"/>
              <a:buFont typeface="Wingdings 2" charset="2"/>
              <a:buChar char="§"/>
            </a:pPr>
            <a:endParaRPr lang="en-US" sz="1400"/>
          </a:p>
          <a:p>
            <a:pPr marL="342900" indent="-342900" defTabSz="457200">
              <a:lnSpc>
                <a:spcPct val="90000"/>
              </a:lnSpc>
              <a:spcBef>
                <a:spcPct val="20000"/>
              </a:spcBef>
              <a:spcAft>
                <a:spcPts val="600"/>
              </a:spcAft>
              <a:buSzPct val="70000"/>
              <a:buFont typeface="Wingdings 2" charset="2"/>
              <a:buChar char="§"/>
            </a:pPr>
            <a:r>
              <a:rPr lang="en-US" sz="1400"/>
              <a:t>Note for Motion (where applicable) </a:t>
            </a:r>
          </a:p>
        </p:txBody>
      </p:sp>
      <p:sp>
        <p:nvSpPr>
          <p:cNvPr id="128" name="Google Shape;128;p20"/>
          <p:cNvSpPr txBox="1">
            <a:spLocks noGrp="1"/>
          </p:cNvSpPr>
          <p:nvPr>
            <p:ph type="sldNum" idx="12"/>
          </p:nvPr>
        </p:nvSpPr>
        <p:spPr>
          <a:xfrm>
            <a:off x="7885508" y="4412456"/>
            <a:ext cx="56515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a:pPr lvl="0" indent="0" defTabSz="914400">
                <a:lnSpc>
                  <a:spcPct val="90000"/>
                </a:lnSpc>
                <a:spcBef>
                  <a:spcPts val="0"/>
                </a:spcBef>
                <a:spcAft>
                  <a:spcPts val="600"/>
                </a:spcAft>
                <a:buNone/>
              </a:pPr>
              <a:t>21</a:t>
            </a:fld>
            <a:endParaRPr lang="en-US" sz="700"/>
          </a:p>
        </p:txBody>
      </p:sp>
    </p:spTree>
    <p:extLst>
      <p:ext uri="{BB962C8B-B14F-4D97-AF65-F5344CB8AC3E}">
        <p14:creationId xmlns:p14="http://schemas.microsoft.com/office/powerpoint/2010/main" val="3002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5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
                                            <p:txEl>
                                              <p:pRg st="6" end="6"/>
                                            </p:txEl>
                                          </p:spTgt>
                                        </p:tgtEl>
                                        <p:attrNameLst>
                                          <p:attrName>style.visibility</p:attrName>
                                        </p:attrNameLst>
                                      </p:cBhvr>
                                      <p:to>
                                        <p:strVal val="visible"/>
                                      </p:to>
                                    </p:set>
                                    <p:animEffect transition="in" filter="fade">
                                      <p:cBhvr>
                                        <p:cTn id="32" dur="500"/>
                                        <p:tgtEl>
                                          <p:spTgt spid="1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307" y="723900"/>
            <a:ext cx="2559867" cy="3421854"/>
          </a:xfrm>
        </p:spPr>
        <p:txBody>
          <a:bodyPr vert="horz" lIns="91440" tIns="45720" rIns="91440" bIns="45720" rtlCol="0" anchor="t">
            <a:normAutofit/>
          </a:bodyPr>
          <a:lstStyle/>
          <a:p>
            <a:pPr algn="l" defTabSz="457200">
              <a:spcBef>
                <a:spcPct val="0"/>
              </a:spcBef>
            </a:pPr>
            <a:r>
              <a:rPr lang="en-US" sz="2700">
                <a:solidFill>
                  <a:schemeClr val="tx2"/>
                </a:solidFill>
              </a:rPr>
              <a:t>Filing &amp; Serving</a:t>
            </a:r>
          </a:p>
        </p:txBody>
      </p:sp>
      <p:pic>
        <p:nvPicPr>
          <p:cNvPr id="11" name="Picture 10">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79292" y="1"/>
            <a:ext cx="5664708" cy="5143499"/>
          </a:xfrm>
          <a:prstGeom prst="rect">
            <a:avLst/>
          </a:prstGeom>
        </p:spPr>
      </p:pic>
      <p:sp>
        <p:nvSpPr>
          <p:cNvPr id="3" name="Text Placeholder 2"/>
          <p:cNvSpPr>
            <a:spLocks noGrp="1"/>
          </p:cNvSpPr>
          <p:nvPr>
            <p:ph type="body" idx="1"/>
          </p:nvPr>
        </p:nvSpPr>
        <p:spPr>
          <a:xfrm>
            <a:off x="3861707" y="723900"/>
            <a:ext cx="4588960" cy="3421854"/>
          </a:xfrm>
        </p:spPr>
        <p:txBody>
          <a:bodyPr vert="horz" lIns="91440" tIns="45720" rIns="91440" bIns="45720" rtlCol="0" anchor="t">
            <a:normAutofit/>
          </a:bodyPr>
          <a:lstStyle/>
          <a:p>
            <a:pPr defTabSz="457200">
              <a:spcBef>
                <a:spcPct val="20000"/>
              </a:spcBef>
              <a:spcAft>
                <a:spcPts val="600"/>
              </a:spcAft>
              <a:buSzPct val="70000"/>
              <a:buFont typeface="Wingdings 2" charset="2"/>
              <a:buChar char="§"/>
            </a:pPr>
            <a:r>
              <a:rPr lang="en-US" dirty="0"/>
              <a:t>Procedures Vary by Court</a:t>
            </a:r>
            <a:endParaRPr lang="en-US"/>
          </a:p>
          <a:p>
            <a:pPr lvl="1" defTabSz="457200">
              <a:spcBef>
                <a:spcPct val="20000"/>
              </a:spcBef>
              <a:spcAft>
                <a:spcPts val="600"/>
              </a:spcAft>
              <a:buSzPct val="70000"/>
              <a:buFont typeface="Wingdings 2" charset="2"/>
              <a:buChar char="§"/>
            </a:pPr>
            <a:r>
              <a:rPr lang="en-US" dirty="0"/>
              <a:t>KCSC – e-file &amp; send filings to prosecutor’s office</a:t>
            </a:r>
            <a:endParaRPr lang="en-US"/>
          </a:p>
          <a:p>
            <a:pPr lvl="1" defTabSz="457200">
              <a:spcBef>
                <a:spcPct val="20000"/>
              </a:spcBef>
              <a:spcAft>
                <a:spcPts val="600"/>
              </a:spcAft>
              <a:buSzPct val="70000"/>
              <a:buFont typeface="Wingdings 2" charset="2"/>
              <a:buChar char="§"/>
            </a:pPr>
            <a:r>
              <a:rPr lang="en-US" dirty="0"/>
              <a:t>SMC – E-file </a:t>
            </a:r>
            <a:endParaRPr lang="en-US"/>
          </a:p>
          <a:p>
            <a:pPr lvl="1" defTabSz="457200">
              <a:spcBef>
                <a:spcPct val="20000"/>
              </a:spcBef>
              <a:spcAft>
                <a:spcPts val="600"/>
              </a:spcAft>
              <a:buSzPct val="70000"/>
              <a:buFont typeface="Wingdings 2" charset="2"/>
              <a:buChar char="§"/>
            </a:pPr>
            <a:endParaRPr lang="en-US"/>
          </a:p>
          <a:p>
            <a:pPr defTabSz="457200">
              <a:spcBef>
                <a:spcPct val="20000"/>
              </a:spcBef>
              <a:spcAft>
                <a:spcPts val="600"/>
              </a:spcAft>
              <a:buSzPct val="70000"/>
              <a:buFont typeface="Wingdings 2" charset="2"/>
              <a:buChar char="§"/>
            </a:pPr>
            <a:r>
              <a:rPr lang="en-US" dirty="0"/>
              <a:t>No formal service necessary</a:t>
            </a:r>
            <a:endParaRPr lang="en-US"/>
          </a:p>
        </p:txBody>
      </p:sp>
      <p:sp>
        <p:nvSpPr>
          <p:cNvPr id="4" name="Slide Number Placeholder 3"/>
          <p:cNvSpPr>
            <a:spLocks noGrp="1"/>
          </p:cNvSpPr>
          <p:nvPr>
            <p:ph type="sldNum" idx="12"/>
          </p:nvPr>
        </p:nvSpPr>
        <p:spPr>
          <a:xfrm>
            <a:off x="7885508" y="4412456"/>
            <a:ext cx="56515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22</a:t>
            </a:fld>
            <a:endParaRPr lang="en-US" sz="700"/>
          </a:p>
        </p:txBody>
      </p:sp>
    </p:spTree>
    <p:extLst>
      <p:ext uri="{BB962C8B-B14F-4D97-AF65-F5344CB8AC3E}">
        <p14:creationId xmlns:p14="http://schemas.microsoft.com/office/powerpoint/2010/main" val="16676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6" y="457200"/>
            <a:ext cx="7765321" cy="873579"/>
          </a:xfrm>
        </p:spPr>
        <p:txBody>
          <a:bodyPr vert="horz" lIns="91440" tIns="45720" rIns="91440" bIns="45720" rtlCol="0" anchor="ctr">
            <a:normAutofit/>
          </a:bodyPr>
          <a:lstStyle/>
          <a:p>
            <a:pPr defTabSz="457200">
              <a:spcBef>
                <a:spcPct val="0"/>
              </a:spcBef>
            </a:pPr>
            <a:r>
              <a:rPr lang="en-US" sz="4000">
                <a:solidFill>
                  <a:schemeClr val="tx2"/>
                </a:solidFill>
              </a:rPr>
              <a:t>After the Order</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1534885"/>
            <a:ext cx="9144000" cy="3608614"/>
          </a:xfrm>
          <a:prstGeom prst="rect">
            <a:avLst/>
          </a:prstGeom>
          <a:effectLst>
            <a:innerShdw blurRad="63500" dist="50800" dir="16200000">
              <a:prstClr val="black">
                <a:alpha val="50000"/>
              </a:prstClr>
            </a:innerShdw>
          </a:effectLst>
        </p:spPr>
      </p:pic>
      <p:sp>
        <p:nvSpPr>
          <p:cNvPr id="3" name="Text Placeholder 2"/>
          <p:cNvSpPr>
            <a:spLocks noGrp="1"/>
          </p:cNvSpPr>
          <p:nvPr>
            <p:ph type="body" idx="1"/>
          </p:nvPr>
        </p:nvSpPr>
        <p:spPr>
          <a:xfrm>
            <a:off x="926646" y="1861457"/>
            <a:ext cx="7282722" cy="2481943"/>
          </a:xfrm>
        </p:spPr>
        <p:txBody>
          <a:bodyPr vert="horz" lIns="91440" tIns="45720" rIns="91440" bIns="45720" rtlCol="0" anchor="t">
            <a:normAutofit/>
          </a:bodyPr>
          <a:lstStyle/>
          <a:p>
            <a:pPr defTabSz="457200">
              <a:spcBef>
                <a:spcPct val="20000"/>
              </a:spcBef>
              <a:spcAft>
                <a:spcPts val="600"/>
              </a:spcAft>
              <a:buSzPct val="70000"/>
              <a:buFont typeface="Wingdings 2" charset="2"/>
              <a:buChar char="§"/>
            </a:pPr>
            <a:r>
              <a:rPr lang="en-US" dirty="0"/>
              <a:t>Notify Law Enforcement</a:t>
            </a:r>
            <a:br>
              <a:rPr lang="en-US" dirty="0"/>
            </a:br>
            <a:endParaRPr lang="en-US"/>
          </a:p>
          <a:p>
            <a:pPr defTabSz="457200">
              <a:spcBef>
                <a:spcPct val="20000"/>
              </a:spcBef>
              <a:spcAft>
                <a:spcPts val="600"/>
              </a:spcAft>
              <a:buSzPct val="70000"/>
              <a:buFont typeface="Wingdings 2" charset="2"/>
              <a:buChar char="§"/>
            </a:pPr>
            <a:r>
              <a:rPr lang="en-US" dirty="0"/>
              <a:t>Verify Court Records are Updated</a:t>
            </a:r>
            <a:br>
              <a:rPr lang="en-US" dirty="0"/>
            </a:br>
            <a:endParaRPr lang="en-US"/>
          </a:p>
          <a:p>
            <a:pPr defTabSz="457200">
              <a:spcBef>
                <a:spcPct val="20000"/>
              </a:spcBef>
              <a:spcAft>
                <a:spcPts val="600"/>
              </a:spcAft>
              <a:buSzPct val="70000"/>
              <a:buFont typeface="Wingdings 2" charset="2"/>
              <a:buChar char="§"/>
            </a:pPr>
            <a:r>
              <a:rPr lang="en-US" dirty="0"/>
              <a:t>Give your Client the Good News! </a:t>
            </a:r>
            <a:br>
              <a:rPr lang="en-US" dirty="0"/>
            </a:br>
            <a:endParaRPr lang="en-US"/>
          </a:p>
          <a:p>
            <a:pPr defTabSz="457200">
              <a:spcBef>
                <a:spcPct val="20000"/>
              </a:spcBef>
              <a:spcAft>
                <a:spcPts val="600"/>
              </a:spcAft>
              <a:buSzPct val="70000"/>
              <a:buFont typeface="Wingdings 2" charset="2"/>
              <a:buChar char="§"/>
            </a:pPr>
            <a:r>
              <a:rPr lang="en-US" dirty="0"/>
              <a:t>Start on the Next Conviction </a:t>
            </a:r>
            <a:endParaRPr lang="en-US"/>
          </a:p>
        </p:txBody>
      </p:sp>
      <p:sp>
        <p:nvSpPr>
          <p:cNvPr id="4" name="Slide Number Placeholder 3"/>
          <p:cNvSpPr>
            <a:spLocks noGrp="1"/>
          </p:cNvSpPr>
          <p:nvPr>
            <p:ph type="sldNum" idx="12"/>
          </p:nvPr>
        </p:nvSpPr>
        <p:spPr>
          <a:xfrm>
            <a:off x="7644209" y="4412456"/>
            <a:ext cx="56515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23</a:t>
            </a:fld>
            <a:endParaRPr lang="en-US" sz="700"/>
          </a:p>
        </p:txBody>
      </p:sp>
    </p:spTree>
    <p:extLst>
      <p:ext uri="{BB962C8B-B14F-4D97-AF65-F5344CB8AC3E}">
        <p14:creationId xmlns:p14="http://schemas.microsoft.com/office/powerpoint/2010/main" val="35009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6" y="722629"/>
            <a:ext cx="2805611" cy="3620770"/>
          </a:xfrm>
        </p:spPr>
        <p:txBody>
          <a:bodyPr vert="horz" lIns="91440" tIns="45720" rIns="91440" bIns="45720" rtlCol="0" anchor="ctr">
            <a:normAutofit/>
          </a:bodyPr>
          <a:lstStyle/>
          <a:p>
            <a:pPr algn="r" defTabSz="457200">
              <a:spcBef>
                <a:spcPct val="0"/>
              </a:spcBef>
            </a:pPr>
            <a:r>
              <a:rPr lang="en-US" sz="4000">
                <a:solidFill>
                  <a:schemeClr val="tx2"/>
                </a:solidFill>
              </a:rPr>
              <a:t>Pro Tips</a:t>
            </a:r>
          </a:p>
        </p:txBody>
      </p:sp>
      <p:cxnSp>
        <p:nvCxnSpPr>
          <p:cNvPr id="13" name="Straight Connector 12">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5890" y="1543049"/>
            <a:ext cx="0" cy="2057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980823" y="722630"/>
            <a:ext cx="4469844" cy="3620770"/>
          </a:xfrm>
          <a:effectLst/>
        </p:spPr>
        <p:txBody>
          <a:bodyPr vert="horz" lIns="91440" tIns="45720" rIns="91440" bIns="45720" rtlCol="0" anchor="ctr">
            <a:normAutofit/>
          </a:bodyPr>
          <a:lstStyle/>
          <a:p>
            <a:pPr defTabSz="457200">
              <a:spcBef>
                <a:spcPct val="20000"/>
              </a:spcBef>
              <a:spcAft>
                <a:spcPts val="600"/>
              </a:spcAft>
              <a:buSzPct val="70000"/>
              <a:buFont typeface="Wingdings 2" charset="2"/>
              <a:buChar char="§"/>
            </a:pPr>
            <a:r>
              <a:rPr lang="en-US" dirty="0">
                <a:solidFill>
                  <a:schemeClr val="tx1"/>
                </a:solidFill>
              </a:rPr>
              <a:t>Ask to vacate multiple convictions in the same court at the same time</a:t>
            </a:r>
          </a:p>
          <a:p>
            <a:pPr defTabSz="457200">
              <a:spcBef>
                <a:spcPct val="20000"/>
              </a:spcBef>
              <a:spcAft>
                <a:spcPts val="600"/>
              </a:spcAft>
              <a:buSzPct val="70000"/>
              <a:buFont typeface="Wingdings 2" charset="2"/>
              <a:buChar char="§"/>
            </a:pPr>
            <a:r>
              <a:rPr lang="en-US" dirty="0">
                <a:solidFill>
                  <a:schemeClr val="tx1"/>
                </a:solidFill>
              </a:rPr>
              <a:t>Certificate of Discharge, Waive LFOs and Vacate a conviction simultaneously</a:t>
            </a:r>
            <a:br>
              <a:rPr lang="en-US" dirty="0">
                <a:solidFill>
                  <a:schemeClr val="tx1"/>
                </a:solidFill>
              </a:rPr>
            </a:br>
            <a:endParaRPr lang="en-US" dirty="0">
              <a:solidFill>
                <a:schemeClr val="tx1"/>
              </a:solidFill>
            </a:endParaRPr>
          </a:p>
          <a:p>
            <a:pPr defTabSz="457200">
              <a:spcBef>
                <a:spcPct val="20000"/>
              </a:spcBef>
              <a:spcAft>
                <a:spcPts val="600"/>
              </a:spcAft>
              <a:buSzPct val="70000"/>
              <a:buFont typeface="Wingdings 2" charset="2"/>
              <a:buChar char="§"/>
            </a:pPr>
            <a:r>
              <a:rPr lang="en-US" dirty="0">
                <a:solidFill>
                  <a:schemeClr val="tx1"/>
                </a:solidFill>
              </a:rPr>
              <a:t>Deferred Convictions</a:t>
            </a:r>
          </a:p>
        </p:txBody>
      </p:sp>
      <p:sp>
        <p:nvSpPr>
          <p:cNvPr id="4" name="Slide Number Placeholder 3"/>
          <p:cNvSpPr>
            <a:spLocks noGrp="1"/>
          </p:cNvSpPr>
          <p:nvPr>
            <p:ph type="sldNum" idx="12"/>
          </p:nvPr>
        </p:nvSpPr>
        <p:spPr>
          <a:xfrm>
            <a:off x="7885508" y="4412456"/>
            <a:ext cx="56515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24</a:t>
            </a:fld>
            <a:endParaRPr lang="en-US" sz="700"/>
          </a:p>
        </p:txBody>
      </p:sp>
    </p:spTree>
    <p:extLst>
      <p:ext uri="{BB962C8B-B14F-4D97-AF65-F5344CB8AC3E}">
        <p14:creationId xmlns:p14="http://schemas.microsoft.com/office/powerpoint/2010/main" val="24342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rot="10800000">
            <a:off x="3492725" y="403604"/>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dirty="0"/>
          </a:p>
        </p:txBody>
      </p:sp>
      <p:sp>
        <p:nvSpPr>
          <p:cNvPr id="111" name="Google Shape;111;p19"/>
          <p:cNvSpPr txBox="1">
            <a:spLocks noGrp="1"/>
          </p:cNvSpPr>
          <p:nvPr>
            <p:ph type="ctrTitle" idx="4294967295"/>
          </p:nvPr>
        </p:nvSpPr>
        <p:spPr>
          <a:xfrm>
            <a:off x="774675" y="2512507"/>
            <a:ext cx="7594600" cy="923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i="1" dirty="0"/>
              <a:t>Let’s Talk LFOs</a:t>
            </a:r>
            <a:endParaRPr sz="6000" i="1" dirty="0"/>
          </a:p>
        </p:txBody>
      </p:sp>
    </p:spTree>
    <p:extLst>
      <p:ext uri="{BB962C8B-B14F-4D97-AF65-F5344CB8AC3E}">
        <p14:creationId xmlns:p14="http://schemas.microsoft.com/office/powerpoint/2010/main" val="355041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B939-2CD1-4806-B48A-213B57A57F37}"/>
              </a:ext>
            </a:extLst>
          </p:cNvPr>
          <p:cNvSpPr>
            <a:spLocks noGrp="1"/>
          </p:cNvSpPr>
          <p:nvPr>
            <p:ph type="title"/>
          </p:nvPr>
        </p:nvSpPr>
        <p:spPr/>
        <p:txBody>
          <a:bodyPr/>
          <a:lstStyle/>
          <a:p>
            <a:r>
              <a:rPr lang="en-US" dirty="0"/>
              <a:t>Definitions to Know</a:t>
            </a:r>
          </a:p>
        </p:txBody>
      </p:sp>
      <p:sp>
        <p:nvSpPr>
          <p:cNvPr id="3" name="Text Placeholder 2">
            <a:extLst>
              <a:ext uri="{FF2B5EF4-FFF2-40B4-BE49-F238E27FC236}">
                <a16:creationId xmlns:a16="http://schemas.microsoft.com/office/drawing/2014/main" id="{450D012D-26D2-41D8-95BE-60504FDE5B3D}"/>
              </a:ext>
            </a:extLst>
          </p:cNvPr>
          <p:cNvSpPr>
            <a:spLocks noGrp="1"/>
          </p:cNvSpPr>
          <p:nvPr>
            <p:ph type="body" idx="1"/>
          </p:nvPr>
        </p:nvSpPr>
        <p:spPr/>
        <p:txBody>
          <a:bodyPr/>
          <a:lstStyle/>
          <a:p>
            <a:r>
              <a:rPr lang="en-US" dirty="0"/>
              <a:t>LFOs = Legal Financial Obligations</a:t>
            </a:r>
          </a:p>
          <a:p>
            <a:r>
              <a:rPr lang="en-US" dirty="0"/>
              <a:t>Mandatory LFOs = Restitution; Victim Penalty Assessment; DNA Collection Fee (one time)</a:t>
            </a:r>
          </a:p>
          <a:p>
            <a:r>
              <a:rPr lang="en-US" dirty="0"/>
              <a:t>Discretionary Costs = Court fees; PD fees; jury fees; etc.</a:t>
            </a:r>
          </a:p>
          <a:p>
            <a:r>
              <a:rPr lang="en-US" dirty="0"/>
              <a:t>Indigence = 125% of the Federal Poverty Level OR receives public benefits OR involuntarily committed OR </a:t>
            </a:r>
            <a:r>
              <a:rPr lang="en-US" b="1" dirty="0"/>
              <a:t>served by a QLSP</a:t>
            </a:r>
          </a:p>
        </p:txBody>
      </p:sp>
      <p:sp>
        <p:nvSpPr>
          <p:cNvPr id="4" name="Slide Number Placeholder 3">
            <a:extLst>
              <a:ext uri="{FF2B5EF4-FFF2-40B4-BE49-F238E27FC236}">
                <a16:creationId xmlns:a16="http://schemas.microsoft.com/office/drawing/2014/main" id="{5FF27B21-959D-45A2-A6F2-06EDBC57F0F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4261120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3389-A674-48AE-9E2A-3604987A64C1}"/>
              </a:ext>
            </a:extLst>
          </p:cNvPr>
          <p:cNvSpPr>
            <a:spLocks noGrp="1"/>
          </p:cNvSpPr>
          <p:nvPr>
            <p:ph type="title"/>
          </p:nvPr>
        </p:nvSpPr>
        <p:spPr/>
        <p:txBody>
          <a:bodyPr/>
          <a:lstStyle/>
          <a:p>
            <a:r>
              <a:rPr lang="en-US" dirty="0"/>
              <a:t>What can we waive?</a:t>
            </a:r>
          </a:p>
        </p:txBody>
      </p:sp>
      <p:sp>
        <p:nvSpPr>
          <p:cNvPr id="3" name="Text Placeholder 2">
            <a:extLst>
              <a:ext uri="{FF2B5EF4-FFF2-40B4-BE49-F238E27FC236}">
                <a16:creationId xmlns:a16="http://schemas.microsoft.com/office/drawing/2014/main" id="{FA26CD77-49C5-4A85-B0D5-FA35BF8E7950}"/>
              </a:ext>
            </a:extLst>
          </p:cNvPr>
          <p:cNvSpPr>
            <a:spLocks noGrp="1"/>
          </p:cNvSpPr>
          <p:nvPr>
            <p:ph type="body" idx="1"/>
          </p:nvPr>
        </p:nvSpPr>
        <p:spPr>
          <a:xfrm>
            <a:off x="457200" y="971700"/>
            <a:ext cx="3840450" cy="3628200"/>
          </a:xfrm>
        </p:spPr>
        <p:txBody>
          <a:bodyPr/>
          <a:lstStyle/>
          <a:p>
            <a:pPr marL="76200" indent="0">
              <a:buNone/>
            </a:pPr>
            <a:r>
              <a:rPr lang="en-US" dirty="0"/>
              <a:t>Superior Court</a:t>
            </a:r>
          </a:p>
          <a:p>
            <a:r>
              <a:rPr lang="en-US" dirty="0"/>
              <a:t>Interest on non-restitution LFOs</a:t>
            </a:r>
          </a:p>
          <a:p>
            <a:r>
              <a:rPr lang="en-US" dirty="0"/>
              <a:t>Interest on Restitution if the principal has been paid – RCW10.82.090</a:t>
            </a:r>
          </a:p>
          <a:p>
            <a:r>
              <a:rPr lang="en-US" dirty="0"/>
              <a:t>“Discretionary” and Appellate Costs</a:t>
            </a:r>
          </a:p>
          <a:p>
            <a:r>
              <a:rPr lang="en-US" b="1" dirty="0"/>
              <a:t>Prior to July 1, 2000: 10 years after release from total confinement or Sentence = if its not extended, EVERYTHING</a:t>
            </a:r>
            <a:r>
              <a:rPr lang="en-US" i="1" dirty="0"/>
              <a:t> (State v. Gossage)</a:t>
            </a:r>
          </a:p>
          <a:p>
            <a:r>
              <a:rPr lang="en-US" i="1" dirty="0"/>
              <a:t>STATE V. BLAKE (to be continued…)</a:t>
            </a:r>
          </a:p>
        </p:txBody>
      </p:sp>
      <p:sp>
        <p:nvSpPr>
          <p:cNvPr id="4" name="Slide Number Placeholder 3">
            <a:extLst>
              <a:ext uri="{FF2B5EF4-FFF2-40B4-BE49-F238E27FC236}">
                <a16:creationId xmlns:a16="http://schemas.microsoft.com/office/drawing/2014/main" id="{563E36CB-F2A0-4AF3-A1A4-6F58357F5E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5" name="Text Placeholder 2">
            <a:extLst>
              <a:ext uri="{FF2B5EF4-FFF2-40B4-BE49-F238E27FC236}">
                <a16:creationId xmlns:a16="http://schemas.microsoft.com/office/drawing/2014/main" id="{7442428C-CAFA-4DFF-BAF5-F15D37B6C813}"/>
              </a:ext>
            </a:extLst>
          </p:cNvPr>
          <p:cNvSpPr txBox="1">
            <a:spLocks/>
          </p:cNvSpPr>
          <p:nvPr/>
        </p:nvSpPr>
        <p:spPr>
          <a:xfrm>
            <a:off x="4297651" y="971700"/>
            <a:ext cx="4389150" cy="3628200"/>
          </a:xfrm>
          <a:prstGeom prst="rect">
            <a:avLst/>
          </a:prstGeom>
          <a:effectLst>
            <a:outerShdw blurRad="25400" dir="17880000">
              <a:srgbClr val="000000">
                <a:alpha val="46000"/>
              </a:srgbClr>
            </a:outerShdw>
          </a:effectLst>
        </p:spPr>
        <p:txBody>
          <a:bodyPr spcFirstLastPara="1" vert="horz" wrap="square" lIns="91425" tIns="91425" rIns="91425" bIns="91425" rtlCol="0" anchor="t" anchorCtr="0">
            <a:noAutofit/>
          </a:bodyPr>
          <a:lstStyle>
            <a:lvl1pPr marL="457200" lvl="0" indent="-381000" algn="l" defTabSz="342900" rtl="0" eaLnBrk="1" latinLnBrk="0" hangingPunct="1">
              <a:spcBef>
                <a:spcPts val="600"/>
              </a:spcBef>
              <a:spcAft>
                <a:spcPts val="0"/>
              </a:spcAft>
              <a:buClr>
                <a:schemeClr val="tx2"/>
              </a:buClr>
              <a:buSzPts val="24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14400" lvl="1" indent="-381000" algn="l" defTabSz="342900" rtl="0" eaLnBrk="1" latinLnBrk="0" hangingPunct="1">
              <a:spcBef>
                <a:spcPts val="0"/>
              </a:spcBef>
              <a:spcAft>
                <a:spcPts val="0"/>
              </a:spcAft>
              <a:buClr>
                <a:schemeClr val="tx2"/>
              </a:buClr>
              <a:buSzPts val="24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71600" lvl="2" indent="-381000" algn="l" defTabSz="342900" rtl="0" eaLnBrk="1" latinLnBrk="0" hangingPunct="1">
              <a:spcBef>
                <a:spcPts val="0"/>
              </a:spcBef>
              <a:spcAft>
                <a:spcPts val="0"/>
              </a:spcAft>
              <a:buClr>
                <a:schemeClr val="tx2"/>
              </a:buClr>
              <a:buSzPts val="24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28800" lvl="3" indent="-381000" algn="l" defTabSz="342900" rtl="0" eaLnBrk="1" latinLnBrk="0" hangingPunct="1">
              <a:spcBef>
                <a:spcPts val="0"/>
              </a:spcBef>
              <a:spcAft>
                <a:spcPts val="0"/>
              </a:spcAft>
              <a:buClr>
                <a:schemeClr val="tx2"/>
              </a:buClr>
              <a:buSzPts val="24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86000" lvl="4" indent="-381000" algn="l" defTabSz="342900" rtl="0" eaLnBrk="1" latinLnBrk="0" hangingPunct="1">
              <a:spcBef>
                <a:spcPts val="0"/>
              </a:spcBef>
              <a:spcAft>
                <a:spcPts val="0"/>
              </a:spcAft>
              <a:buClr>
                <a:schemeClr val="tx2"/>
              </a:buClr>
              <a:buSzPts val="24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743200" lvl="5" indent="-381000" algn="l" defTabSz="342900" rtl="0" eaLnBrk="1" latinLnBrk="0" hangingPunct="1">
              <a:spcBef>
                <a:spcPts val="0"/>
              </a:spcBef>
              <a:spcAft>
                <a:spcPts val="0"/>
              </a:spcAft>
              <a:buClr>
                <a:schemeClr val="tx2"/>
              </a:buClr>
              <a:buSzPts val="24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0400" lvl="6" indent="-381000" algn="l" defTabSz="342900" rtl="0" eaLnBrk="1" latinLnBrk="0" hangingPunct="1">
              <a:spcBef>
                <a:spcPts val="0"/>
              </a:spcBef>
              <a:spcAft>
                <a:spcPts val="0"/>
              </a:spcAft>
              <a:buClr>
                <a:schemeClr val="tx2"/>
              </a:buClr>
              <a:buSzPts val="24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657600" lvl="7" indent="-381000" algn="l" defTabSz="342900" rtl="0" eaLnBrk="1" latinLnBrk="0" hangingPunct="1">
              <a:spcBef>
                <a:spcPts val="0"/>
              </a:spcBef>
              <a:spcAft>
                <a:spcPts val="0"/>
              </a:spcAft>
              <a:buClr>
                <a:schemeClr val="tx2"/>
              </a:buClr>
              <a:buSzPts val="24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14800" lvl="8" indent="-381000" algn="l" defTabSz="342900" rtl="0" eaLnBrk="1" latinLnBrk="0" hangingPunct="1">
              <a:spcBef>
                <a:spcPts val="0"/>
              </a:spcBef>
              <a:spcAft>
                <a:spcPts val="0"/>
              </a:spcAft>
              <a:buClr>
                <a:schemeClr val="tx2"/>
              </a:buClr>
              <a:buSzPts val="24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76200" indent="0">
              <a:buNone/>
            </a:pPr>
            <a:r>
              <a:rPr lang="en-US" dirty="0"/>
              <a:t>Court of Limited Jurisdiction</a:t>
            </a:r>
          </a:p>
          <a:p>
            <a:r>
              <a:rPr lang="en-US" dirty="0"/>
              <a:t>Everything EXCEPT very specific mandatory fees (like DNA collection fees)… these are rare</a:t>
            </a:r>
          </a:p>
          <a:p>
            <a:r>
              <a:rPr lang="en-US" dirty="0"/>
              <a:t>Everything else CAN be waived, but its discretionary</a:t>
            </a:r>
          </a:p>
          <a:p>
            <a:r>
              <a:rPr lang="en-US" dirty="0"/>
              <a:t>State v. Gossage also applies</a:t>
            </a:r>
          </a:p>
          <a:p>
            <a:r>
              <a:rPr lang="en-US" dirty="0"/>
              <a:t>STATE V. BLAKE</a:t>
            </a:r>
          </a:p>
          <a:p>
            <a:pPr marL="76200" indent="0">
              <a:buNone/>
            </a:pPr>
            <a:endParaRPr lang="en-US" dirty="0"/>
          </a:p>
          <a:p>
            <a:endParaRPr lang="en-US" dirty="0"/>
          </a:p>
        </p:txBody>
      </p:sp>
    </p:spTree>
    <p:extLst>
      <p:ext uri="{BB962C8B-B14F-4D97-AF65-F5344CB8AC3E}">
        <p14:creationId xmlns:p14="http://schemas.microsoft.com/office/powerpoint/2010/main" val="2581003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8AB2-9D2C-4FE6-8FAC-440EA6B54FEC}"/>
              </a:ext>
            </a:extLst>
          </p:cNvPr>
          <p:cNvSpPr>
            <a:spLocks noGrp="1"/>
          </p:cNvSpPr>
          <p:nvPr>
            <p:ph type="title"/>
          </p:nvPr>
        </p:nvSpPr>
        <p:spPr/>
        <p:txBody>
          <a:bodyPr/>
          <a:lstStyle/>
          <a:p>
            <a:r>
              <a:rPr lang="en-US" dirty="0"/>
              <a:t>State v. Blake</a:t>
            </a:r>
          </a:p>
        </p:txBody>
      </p:sp>
      <p:sp>
        <p:nvSpPr>
          <p:cNvPr id="3" name="Text Placeholder 2">
            <a:extLst>
              <a:ext uri="{FF2B5EF4-FFF2-40B4-BE49-F238E27FC236}">
                <a16:creationId xmlns:a16="http://schemas.microsoft.com/office/drawing/2014/main" id="{692DDFB3-B51A-4DA4-9BE7-E996491BA496}"/>
              </a:ext>
            </a:extLst>
          </p:cNvPr>
          <p:cNvSpPr>
            <a:spLocks noGrp="1"/>
          </p:cNvSpPr>
          <p:nvPr>
            <p:ph type="body" idx="1"/>
          </p:nvPr>
        </p:nvSpPr>
        <p:spPr/>
        <p:txBody>
          <a:bodyPr/>
          <a:lstStyle/>
          <a:p>
            <a:pPr marL="76200" indent="0">
              <a:buNone/>
            </a:pPr>
            <a:r>
              <a:rPr lang="en-US" dirty="0"/>
              <a:t>Washington Supreme Court has determined simple possession convictions are unconstitutional:</a:t>
            </a:r>
          </a:p>
          <a:p>
            <a:pPr marL="419100" indent="-342900">
              <a:buFont typeface="+mj-lt"/>
              <a:buAutoNum type="arabicPeriod"/>
            </a:pPr>
            <a:r>
              <a:rPr lang="en-US" dirty="0"/>
              <a:t>The Courts must vacate possession convictions</a:t>
            </a:r>
          </a:p>
          <a:p>
            <a:pPr marL="419100" indent="-342900">
              <a:buFont typeface="+mj-lt"/>
              <a:buAutoNum type="arabicPeriod"/>
            </a:pPr>
            <a:r>
              <a:rPr lang="en-US" dirty="0"/>
              <a:t>The Courts must waive all LFOs related to those convictions</a:t>
            </a:r>
          </a:p>
          <a:p>
            <a:pPr marL="419100" indent="-342900">
              <a:buFont typeface="+mj-lt"/>
              <a:buAutoNum type="arabicPeriod"/>
            </a:pPr>
            <a:r>
              <a:rPr lang="en-US" dirty="0"/>
              <a:t>The Courts must </a:t>
            </a:r>
            <a:r>
              <a:rPr lang="en-US" b="1" dirty="0"/>
              <a:t>REFUND</a:t>
            </a:r>
            <a:r>
              <a:rPr lang="en-US" dirty="0"/>
              <a:t> any LFOs paid on those convictions</a:t>
            </a:r>
          </a:p>
          <a:p>
            <a:pPr marL="76200" indent="0">
              <a:buNone/>
            </a:pPr>
            <a:r>
              <a:rPr lang="en-US" dirty="0"/>
              <a:t>[Also they must resentence anyone impacted by these convictions]</a:t>
            </a:r>
          </a:p>
        </p:txBody>
      </p:sp>
      <p:sp>
        <p:nvSpPr>
          <p:cNvPr id="4" name="Slide Number Placeholder 3">
            <a:extLst>
              <a:ext uri="{FF2B5EF4-FFF2-40B4-BE49-F238E27FC236}">
                <a16:creationId xmlns:a16="http://schemas.microsoft.com/office/drawing/2014/main" id="{B06A5562-10CF-4F1D-B1D0-81C842180F2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43654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8EC0-6DB9-4D82-8F98-E6C4429D380E}"/>
              </a:ext>
            </a:extLst>
          </p:cNvPr>
          <p:cNvSpPr>
            <a:spLocks noGrp="1"/>
          </p:cNvSpPr>
          <p:nvPr>
            <p:ph type="title"/>
          </p:nvPr>
        </p:nvSpPr>
        <p:spPr>
          <a:xfrm>
            <a:off x="457200" y="0"/>
            <a:ext cx="8229600" cy="809469"/>
          </a:xfrm>
        </p:spPr>
        <p:txBody>
          <a:bodyPr/>
          <a:lstStyle/>
          <a:p>
            <a:r>
              <a:rPr lang="en-US" dirty="0"/>
              <a:t>Hypothetical</a:t>
            </a:r>
          </a:p>
        </p:txBody>
      </p:sp>
      <p:sp>
        <p:nvSpPr>
          <p:cNvPr id="3" name="Text Placeholder 2">
            <a:extLst>
              <a:ext uri="{FF2B5EF4-FFF2-40B4-BE49-F238E27FC236}">
                <a16:creationId xmlns:a16="http://schemas.microsoft.com/office/drawing/2014/main" id="{7F8DDD1C-EA4A-4DD7-865A-44477E062B45}"/>
              </a:ext>
            </a:extLst>
          </p:cNvPr>
          <p:cNvSpPr>
            <a:spLocks noGrp="1"/>
          </p:cNvSpPr>
          <p:nvPr>
            <p:ph type="body" idx="1"/>
          </p:nvPr>
        </p:nvSpPr>
        <p:spPr>
          <a:xfrm>
            <a:off x="457200" y="757650"/>
            <a:ext cx="3402767" cy="4144134"/>
          </a:xfrm>
        </p:spPr>
        <p:txBody>
          <a:bodyPr/>
          <a:lstStyle/>
          <a:p>
            <a:r>
              <a:rPr lang="en-US" dirty="0"/>
              <a:t>6 cases with LFOs (at least)</a:t>
            </a:r>
          </a:p>
          <a:p>
            <a:r>
              <a:rPr lang="en-US" dirty="0"/>
              <a:t>Those top two are traffic infractions (noted by the C)</a:t>
            </a:r>
          </a:p>
          <a:p>
            <a:r>
              <a:rPr lang="en-US" dirty="0"/>
              <a:t>One in a CRLJ</a:t>
            </a:r>
          </a:p>
          <a:p>
            <a:r>
              <a:rPr lang="en-US" dirty="0"/>
              <a:t>Three in a superior court</a:t>
            </a:r>
          </a:p>
          <a:p>
            <a:r>
              <a:rPr lang="en-US" dirty="0"/>
              <a:t>Nothing from before July 1, 2000</a:t>
            </a:r>
          </a:p>
        </p:txBody>
      </p:sp>
      <p:sp>
        <p:nvSpPr>
          <p:cNvPr id="4" name="Slide Number Placeholder 3">
            <a:extLst>
              <a:ext uri="{FF2B5EF4-FFF2-40B4-BE49-F238E27FC236}">
                <a16:creationId xmlns:a16="http://schemas.microsoft.com/office/drawing/2014/main" id="{AD18DC97-FE71-4FA7-940D-D266679F55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8" name="Picture 7">
            <a:extLst>
              <a:ext uri="{FF2B5EF4-FFF2-40B4-BE49-F238E27FC236}">
                <a16:creationId xmlns:a16="http://schemas.microsoft.com/office/drawing/2014/main" id="{7A952ECA-1AD0-4BE0-82E8-D80F89243DCC}"/>
              </a:ext>
            </a:extLst>
          </p:cNvPr>
          <p:cNvPicPr>
            <a:picLocks noChangeAspect="1"/>
          </p:cNvPicPr>
          <p:nvPr/>
        </p:nvPicPr>
        <p:blipFill>
          <a:blip r:embed="rId2"/>
          <a:stretch>
            <a:fillRect/>
          </a:stretch>
        </p:blipFill>
        <p:spPr>
          <a:xfrm>
            <a:off x="4036277" y="809469"/>
            <a:ext cx="4650523" cy="3289889"/>
          </a:xfrm>
          <a:prstGeom prst="rect">
            <a:avLst/>
          </a:prstGeom>
        </p:spPr>
      </p:pic>
    </p:spTree>
    <p:extLst>
      <p:ext uri="{BB962C8B-B14F-4D97-AF65-F5344CB8AC3E}">
        <p14:creationId xmlns:p14="http://schemas.microsoft.com/office/powerpoint/2010/main" val="137447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Shape 109"/>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Google Shape;111;p19"/>
          <p:cNvSpPr txBox="1">
            <a:spLocks noGrp="1"/>
          </p:cNvSpPr>
          <p:nvPr>
            <p:ph type="ctrTitle" idx="4294967295"/>
          </p:nvPr>
        </p:nvSpPr>
        <p:spPr>
          <a:xfrm>
            <a:off x="3854427" y="822960"/>
            <a:ext cx="4532906" cy="3470148"/>
          </a:xfrm>
          <a:prstGeom prst="rect">
            <a:avLst/>
          </a:prstGeom>
        </p:spPr>
        <p:txBody>
          <a:bodyPr spcFirstLastPara="1" vert="horz" lIns="91440" tIns="45720" rIns="91440" bIns="45720" rtlCol="0" anchor="ctr" anchorCtr="0">
            <a:normAutofit/>
          </a:bodyPr>
          <a:lstStyle/>
          <a:p>
            <a:pPr marL="0" lvl="0" indent="0" algn="l" defTabSz="457200">
              <a:spcAft>
                <a:spcPts val="0"/>
              </a:spcAft>
            </a:pPr>
            <a:r>
              <a:rPr lang="en-US" sz="5400" i="1" dirty="0"/>
              <a:t>People with Convictions</a:t>
            </a:r>
          </a:p>
        </p:txBody>
      </p:sp>
      <p:cxnSp>
        <p:nvCxnSpPr>
          <p:cNvPr id="127" name="Straight Connector 126">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154304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Google Shape;120;p19"/>
          <p:cNvSpPr txBox="1">
            <a:spLocks noGrp="1"/>
          </p:cNvSpPr>
          <p:nvPr>
            <p:ph type="sldNum" sz="quarter" idx="12"/>
          </p:nvPr>
        </p:nvSpPr>
        <p:spPr>
          <a:xfrm>
            <a:off x="7885508" y="4412456"/>
            <a:ext cx="565159" cy="273844"/>
          </a:xfrm>
          <a:prstGeom prst="rect">
            <a:avLst/>
          </a:prstGeom>
        </p:spPr>
        <p:txBody>
          <a:bodyPr spcFirstLastPara="1" vert="horz" lIns="91440" tIns="45720" rIns="91440" bIns="45720" rtlCol="0" anchor="ctr" anchorCtr="0">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3</a:t>
            </a:fld>
            <a:endParaRPr lang="en-US" sz="700"/>
          </a:p>
        </p:txBody>
      </p:sp>
    </p:spTree>
    <p:extLst>
      <p:ext uri="{BB962C8B-B14F-4D97-AF65-F5344CB8AC3E}">
        <p14:creationId xmlns:p14="http://schemas.microsoft.com/office/powerpoint/2010/main" val="250513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8EC0-6DB9-4D82-8F98-E6C4429D380E}"/>
              </a:ext>
            </a:extLst>
          </p:cNvPr>
          <p:cNvSpPr>
            <a:spLocks noGrp="1"/>
          </p:cNvSpPr>
          <p:nvPr>
            <p:ph type="title"/>
          </p:nvPr>
        </p:nvSpPr>
        <p:spPr>
          <a:xfrm>
            <a:off x="457200" y="0"/>
            <a:ext cx="8229600" cy="809469"/>
          </a:xfrm>
        </p:spPr>
        <p:txBody>
          <a:bodyPr/>
          <a:lstStyle/>
          <a:p>
            <a:r>
              <a:rPr lang="en-US" dirty="0"/>
              <a:t>Hypothetical Pt. 2 – Here’s what I see</a:t>
            </a:r>
          </a:p>
        </p:txBody>
      </p:sp>
      <p:sp>
        <p:nvSpPr>
          <p:cNvPr id="3" name="Text Placeholder 2">
            <a:extLst>
              <a:ext uri="{FF2B5EF4-FFF2-40B4-BE49-F238E27FC236}">
                <a16:creationId xmlns:a16="http://schemas.microsoft.com/office/drawing/2014/main" id="{7F8DDD1C-EA4A-4DD7-865A-44477E062B45}"/>
              </a:ext>
            </a:extLst>
          </p:cNvPr>
          <p:cNvSpPr>
            <a:spLocks noGrp="1"/>
          </p:cNvSpPr>
          <p:nvPr>
            <p:ph type="body" idx="1"/>
          </p:nvPr>
        </p:nvSpPr>
        <p:spPr>
          <a:xfrm>
            <a:off x="457200" y="757650"/>
            <a:ext cx="3402767" cy="4144134"/>
          </a:xfrm>
        </p:spPr>
        <p:txBody>
          <a:bodyPr/>
          <a:lstStyle/>
          <a:p>
            <a:r>
              <a:rPr lang="en-US" dirty="0"/>
              <a:t>Infractions cannot be waived by the same process (look into local city rules/process)</a:t>
            </a:r>
          </a:p>
          <a:p>
            <a:r>
              <a:rPr lang="en-US" dirty="0"/>
              <a:t>Lake Forest Muni case – potentially waivable in its entirety</a:t>
            </a:r>
          </a:p>
          <a:p>
            <a:r>
              <a:rPr lang="en-US" dirty="0"/>
              <a:t>S27 – Pierce County Superior Court = only non-restitution is waivable </a:t>
            </a:r>
          </a:p>
          <a:p>
            <a:r>
              <a:rPr lang="en-US" dirty="0"/>
              <a:t>BUT, not round numbers = interest or payments</a:t>
            </a:r>
          </a:p>
          <a:p>
            <a:r>
              <a:rPr lang="en-US" dirty="0"/>
              <a:t>S17 – King County Superior Court = need more info</a:t>
            </a:r>
          </a:p>
        </p:txBody>
      </p:sp>
      <p:sp>
        <p:nvSpPr>
          <p:cNvPr id="4" name="Slide Number Placeholder 3">
            <a:extLst>
              <a:ext uri="{FF2B5EF4-FFF2-40B4-BE49-F238E27FC236}">
                <a16:creationId xmlns:a16="http://schemas.microsoft.com/office/drawing/2014/main" id="{AD18DC97-FE71-4FA7-940D-D266679F55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pic>
        <p:nvPicPr>
          <p:cNvPr id="8" name="Picture 7">
            <a:extLst>
              <a:ext uri="{FF2B5EF4-FFF2-40B4-BE49-F238E27FC236}">
                <a16:creationId xmlns:a16="http://schemas.microsoft.com/office/drawing/2014/main" id="{7A952ECA-1AD0-4BE0-82E8-D80F89243DCC}"/>
              </a:ext>
            </a:extLst>
          </p:cNvPr>
          <p:cNvPicPr>
            <a:picLocks noChangeAspect="1"/>
          </p:cNvPicPr>
          <p:nvPr/>
        </p:nvPicPr>
        <p:blipFill>
          <a:blip r:embed="rId2"/>
          <a:stretch>
            <a:fillRect/>
          </a:stretch>
        </p:blipFill>
        <p:spPr>
          <a:xfrm>
            <a:off x="4036277" y="809469"/>
            <a:ext cx="4650523" cy="3289889"/>
          </a:xfrm>
          <a:prstGeom prst="rect">
            <a:avLst/>
          </a:prstGeom>
        </p:spPr>
      </p:pic>
    </p:spTree>
    <p:extLst>
      <p:ext uri="{BB962C8B-B14F-4D97-AF65-F5344CB8AC3E}">
        <p14:creationId xmlns:p14="http://schemas.microsoft.com/office/powerpoint/2010/main" val="1586525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5DAC-9B9C-4121-8574-8E254FA7869C}"/>
              </a:ext>
            </a:extLst>
          </p:cNvPr>
          <p:cNvSpPr>
            <a:spLocks noGrp="1"/>
          </p:cNvSpPr>
          <p:nvPr>
            <p:ph type="title"/>
          </p:nvPr>
        </p:nvSpPr>
        <p:spPr/>
        <p:txBody>
          <a:bodyPr/>
          <a:lstStyle/>
          <a:p>
            <a:r>
              <a:rPr lang="en-US" dirty="0"/>
              <a:t>What’s the process?</a:t>
            </a:r>
            <a:br>
              <a:rPr lang="en-US" dirty="0"/>
            </a:br>
            <a:r>
              <a:rPr lang="en-US" sz="800" dirty="0">
                <a:solidFill>
                  <a:srgbClr val="FF0000"/>
                </a:solidFill>
                <a:highlight>
                  <a:srgbClr val="C0C0C0"/>
                </a:highlight>
              </a:rPr>
              <a:t>(https://www.washingtonlawhelp.org/resource/filing-a-motion-to-remit-remove-financial-legal-obligations-in-district-or-municipal-court)</a:t>
            </a:r>
            <a:endParaRPr lang="en-US" dirty="0">
              <a:solidFill>
                <a:srgbClr val="FF0000"/>
              </a:solidFill>
              <a:highlight>
                <a:srgbClr val="C0C0C0"/>
              </a:highlight>
            </a:endParaRPr>
          </a:p>
        </p:txBody>
      </p:sp>
      <p:sp>
        <p:nvSpPr>
          <p:cNvPr id="3" name="Text Placeholder 2">
            <a:extLst>
              <a:ext uri="{FF2B5EF4-FFF2-40B4-BE49-F238E27FC236}">
                <a16:creationId xmlns:a16="http://schemas.microsoft.com/office/drawing/2014/main" id="{1B5354F2-F0E9-429B-994F-A0532040AD32}"/>
              </a:ext>
            </a:extLst>
          </p:cNvPr>
          <p:cNvSpPr>
            <a:spLocks noGrp="1"/>
          </p:cNvSpPr>
          <p:nvPr>
            <p:ph type="body" idx="1"/>
          </p:nvPr>
        </p:nvSpPr>
        <p:spPr/>
        <p:txBody>
          <a:bodyPr/>
          <a:lstStyle/>
          <a:p>
            <a:pPr marL="76200" indent="0">
              <a:buNone/>
            </a:pPr>
            <a:r>
              <a:rPr lang="en-US" dirty="0"/>
              <a:t>You’ll need to file something like the following:</a:t>
            </a:r>
          </a:p>
          <a:p>
            <a:r>
              <a:rPr lang="en-US" dirty="0"/>
              <a:t>Notice of Appearance</a:t>
            </a:r>
          </a:p>
          <a:p>
            <a:r>
              <a:rPr lang="en-US" dirty="0"/>
              <a:t>Motion to Waive or Reduce LFOs/Financial Declaration</a:t>
            </a:r>
          </a:p>
          <a:p>
            <a:pPr marL="533400" lvl="1" indent="0">
              <a:buNone/>
            </a:pPr>
            <a:r>
              <a:rPr lang="en-US" dirty="0"/>
              <a:t>- You can (and should) modify this</a:t>
            </a:r>
          </a:p>
          <a:p>
            <a:r>
              <a:rPr lang="en-US" dirty="0"/>
              <a:t>Proposed Order</a:t>
            </a:r>
          </a:p>
          <a:p>
            <a:r>
              <a:rPr lang="en-US" dirty="0"/>
              <a:t>Notice of Hearing/Note for Hearing/Note for Motion</a:t>
            </a:r>
          </a:p>
          <a:p>
            <a:endParaRPr lang="en-US" dirty="0"/>
          </a:p>
          <a:p>
            <a:pPr marL="76200" indent="0">
              <a:buNone/>
            </a:pPr>
            <a:r>
              <a:rPr lang="en-US" dirty="0"/>
              <a:t>Draft these Documents -&gt; File them in the appropriate Court under the same case number as the original case -&gt; Serve and talk with the prosecutor -&gt; Talk to the clerk -&gt; Set a Hearing;</a:t>
            </a:r>
          </a:p>
          <a:p>
            <a:pPr marL="76200" indent="0">
              <a:buNone/>
            </a:pPr>
            <a:endParaRPr lang="en-US" dirty="0"/>
          </a:p>
          <a:p>
            <a:pPr marL="76200" indent="0">
              <a:buNone/>
            </a:pPr>
            <a:r>
              <a:rPr lang="en-US" dirty="0"/>
              <a:t>Prepare to argue why your client should not be required to pay.</a:t>
            </a:r>
          </a:p>
        </p:txBody>
      </p:sp>
      <p:sp>
        <p:nvSpPr>
          <p:cNvPr id="4" name="Slide Number Placeholder 3">
            <a:extLst>
              <a:ext uri="{FF2B5EF4-FFF2-40B4-BE49-F238E27FC236}">
                <a16:creationId xmlns:a16="http://schemas.microsoft.com/office/drawing/2014/main" id="{E0C7CDCA-1D0E-4585-95CD-0131F3DC79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458195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904D-B83E-4A71-B4F0-E07879372392}"/>
              </a:ext>
            </a:extLst>
          </p:cNvPr>
          <p:cNvSpPr>
            <a:spLocks noGrp="1"/>
          </p:cNvSpPr>
          <p:nvPr>
            <p:ph type="title"/>
          </p:nvPr>
        </p:nvSpPr>
        <p:spPr/>
        <p:txBody>
          <a:bodyPr/>
          <a:lstStyle/>
          <a:p>
            <a:r>
              <a:rPr lang="en-US" dirty="0"/>
              <a:t>Tips!</a:t>
            </a:r>
          </a:p>
        </p:txBody>
      </p:sp>
      <p:sp>
        <p:nvSpPr>
          <p:cNvPr id="3" name="Text Placeholder 2">
            <a:extLst>
              <a:ext uri="{FF2B5EF4-FFF2-40B4-BE49-F238E27FC236}">
                <a16:creationId xmlns:a16="http://schemas.microsoft.com/office/drawing/2014/main" id="{9D53ECE2-2C27-4D40-84CC-73DCEFD60010}"/>
              </a:ext>
            </a:extLst>
          </p:cNvPr>
          <p:cNvSpPr>
            <a:spLocks noGrp="1"/>
          </p:cNvSpPr>
          <p:nvPr>
            <p:ph type="body" idx="1"/>
          </p:nvPr>
        </p:nvSpPr>
        <p:spPr/>
        <p:txBody>
          <a:bodyPr/>
          <a:lstStyle/>
          <a:p>
            <a:r>
              <a:rPr lang="en-US" dirty="0"/>
              <a:t>These are much more discretionary than vacates, try to talk to someone with experience in that particular Court if you can</a:t>
            </a:r>
          </a:p>
          <a:p>
            <a:pPr marL="76200" indent="0">
              <a:buNone/>
            </a:pPr>
            <a:endParaRPr lang="en-US" dirty="0"/>
          </a:p>
          <a:p>
            <a:r>
              <a:rPr lang="en-US" dirty="0"/>
              <a:t>If you are volunteering for a QLSP, your clients are legally indigent, and this can be a way to avoid a lengthy financial declaration</a:t>
            </a:r>
          </a:p>
          <a:p>
            <a:pPr marL="76200" indent="0">
              <a:buNone/>
            </a:pPr>
            <a:endParaRPr lang="en-US" dirty="0"/>
          </a:p>
          <a:p>
            <a:r>
              <a:rPr lang="en-US" dirty="0"/>
              <a:t>A lot of this will come down to how persuasive you can be about your client’s life in five minutes, prepare an elevator pitch.</a:t>
            </a:r>
          </a:p>
        </p:txBody>
      </p:sp>
      <p:sp>
        <p:nvSpPr>
          <p:cNvPr id="4" name="Slide Number Placeholder 3">
            <a:extLst>
              <a:ext uri="{FF2B5EF4-FFF2-40B4-BE49-F238E27FC236}">
                <a16:creationId xmlns:a16="http://schemas.microsoft.com/office/drawing/2014/main" id="{478C574B-4C7F-467A-983E-F8A56D3F7BD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43466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rot="10800000">
            <a:off x="3492725" y="403604"/>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33</a:t>
            </a:fld>
            <a:endParaRPr dirty="0"/>
          </a:p>
        </p:txBody>
      </p:sp>
      <p:sp>
        <p:nvSpPr>
          <p:cNvPr id="111" name="Google Shape;111;p19"/>
          <p:cNvSpPr txBox="1">
            <a:spLocks noGrp="1"/>
          </p:cNvSpPr>
          <p:nvPr>
            <p:ph type="ctrTitle" idx="4294967295"/>
          </p:nvPr>
        </p:nvSpPr>
        <p:spPr>
          <a:xfrm>
            <a:off x="774675" y="2512507"/>
            <a:ext cx="7594600" cy="923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i="1" dirty="0"/>
              <a:t>We Need You!</a:t>
            </a:r>
            <a:endParaRPr sz="6000" i="1" dirty="0"/>
          </a:p>
        </p:txBody>
      </p:sp>
    </p:spTree>
    <p:extLst>
      <p:ext uri="{BB962C8B-B14F-4D97-AF65-F5344CB8AC3E}">
        <p14:creationId xmlns:p14="http://schemas.microsoft.com/office/powerpoint/2010/main" val="389515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0" name="Google Shape;320;p3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34</a:t>
            </a:fld>
            <a:endParaRPr/>
          </a:p>
        </p:txBody>
      </p:sp>
      <p:sp>
        <p:nvSpPr>
          <p:cNvPr id="317" name="Google Shape;317;p35"/>
          <p:cNvSpPr txBox="1">
            <a:spLocks noGrp="1"/>
          </p:cNvSpPr>
          <p:nvPr>
            <p:ph type="subTitle" idx="4294967295"/>
          </p:nvPr>
        </p:nvSpPr>
        <p:spPr>
          <a:xfrm>
            <a:off x="1557385" y="1514992"/>
            <a:ext cx="6029226" cy="844793"/>
          </a:xfrm>
          <a:prstGeom prst="rect">
            <a:avLst/>
          </a:prstGeom>
        </p:spPr>
        <p:txBody>
          <a:bodyPr spcFirstLastPara="1" wrap="square" lIns="91425" tIns="91425" rIns="91425" bIns="91425" anchor="t" anchorCtr="0">
            <a:normAutofit fontScale="92500" lnSpcReduction="20000"/>
          </a:bodyPr>
          <a:lstStyle/>
          <a:p>
            <a:pPr marL="0" lvl="0" indent="0" algn="ctr" rtl="0">
              <a:spcBef>
                <a:spcPts val="600"/>
              </a:spcBef>
              <a:spcAft>
                <a:spcPts val="0"/>
              </a:spcAft>
              <a:buNone/>
            </a:pPr>
            <a:r>
              <a:rPr lang="en" sz="4800" b="1" dirty="0">
                <a:solidFill>
                  <a:srgbClr val="C00000"/>
                </a:solidFill>
                <a:latin typeface="+mj-lt"/>
                <a:ea typeface="Playfair Display"/>
                <a:cs typeface="Playfair Display"/>
                <a:sym typeface="Playfair Display"/>
              </a:rPr>
              <a:t>Any </a:t>
            </a:r>
            <a:r>
              <a:rPr lang="en" sz="4400" b="1" dirty="0">
                <a:solidFill>
                  <a:srgbClr val="C00000"/>
                </a:solidFill>
                <a:latin typeface="+mj-lt"/>
                <a:ea typeface="Playfair Display"/>
                <a:cs typeface="Playfair Display"/>
                <a:sym typeface="Playfair Display"/>
              </a:rPr>
              <a:t>questions</a:t>
            </a:r>
            <a:r>
              <a:rPr lang="en" sz="4800" b="1" dirty="0">
                <a:solidFill>
                  <a:srgbClr val="C00000"/>
                </a:solidFill>
                <a:latin typeface="+mj-lt"/>
                <a:ea typeface="Playfair Display"/>
                <a:cs typeface="Playfair Display"/>
                <a:sym typeface="Playfair Display"/>
              </a:rPr>
              <a:t>?</a:t>
            </a:r>
            <a:endParaRPr sz="4800" b="1" dirty="0">
              <a:solidFill>
                <a:srgbClr val="C00000"/>
              </a:solidFill>
              <a:latin typeface="+mj-lt"/>
              <a:ea typeface="Playfair Display"/>
              <a:cs typeface="Playfair Display"/>
              <a:sym typeface="Playfair Display"/>
            </a:endParaRPr>
          </a:p>
        </p:txBody>
      </p:sp>
      <p:sp>
        <p:nvSpPr>
          <p:cNvPr id="319" name="Google Shape;319;p35"/>
          <p:cNvSpPr/>
          <p:nvPr/>
        </p:nvSpPr>
        <p:spPr>
          <a:xfrm>
            <a:off x="3753211" y="458822"/>
            <a:ext cx="1637575" cy="885338"/>
          </a:xfrm>
          <a:prstGeom prst="flowChartMerg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6;p36"/>
          <p:cNvSpPr txBox="1">
            <a:spLocks/>
          </p:cNvSpPr>
          <p:nvPr/>
        </p:nvSpPr>
        <p:spPr>
          <a:xfrm>
            <a:off x="1611407" y="2634349"/>
            <a:ext cx="5921182" cy="19150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1800" dirty="0">
                <a:solidFill>
                  <a:srgbClr val="FFFFFF"/>
                </a:solidFill>
                <a:latin typeface="+mn-lt"/>
              </a:rPr>
              <a:t>Jacob Kuykendall</a:t>
            </a:r>
            <a:br>
              <a:rPr lang="en-US" sz="1800" dirty="0">
                <a:solidFill>
                  <a:srgbClr val="FFFFFF"/>
                </a:solidFill>
                <a:latin typeface="+mn-lt"/>
              </a:rPr>
            </a:br>
            <a:r>
              <a:rPr lang="en-US" sz="1800" dirty="0">
                <a:solidFill>
                  <a:srgbClr val="FFFFFF"/>
                </a:solidFill>
                <a:latin typeface="+mn-lt"/>
              </a:rPr>
              <a:t>Civil Survival </a:t>
            </a:r>
          </a:p>
          <a:p>
            <a:pPr algn="ctr">
              <a:spcBef>
                <a:spcPts val="600"/>
              </a:spcBef>
            </a:pPr>
            <a:r>
              <a:rPr lang="en-US" sz="1800" dirty="0">
                <a:solidFill>
                  <a:srgbClr val="FFFFFF"/>
                </a:solidFill>
                <a:latin typeface="+mn-lt"/>
              </a:rPr>
              <a:t>Staff Attorney</a:t>
            </a:r>
          </a:p>
          <a:p>
            <a:pPr algn="ctr">
              <a:spcBef>
                <a:spcPts val="600"/>
              </a:spcBef>
            </a:pPr>
            <a:br>
              <a:rPr lang="en-US" sz="2800" b="1" u="sng" dirty="0">
                <a:solidFill>
                  <a:srgbClr val="FFFFFF"/>
                </a:solidFill>
                <a:latin typeface="+mn-lt"/>
              </a:rPr>
            </a:br>
            <a:r>
              <a:rPr lang="en-US" sz="2800" b="1" u="sng" dirty="0">
                <a:solidFill>
                  <a:srgbClr val="FFFFFF"/>
                </a:solidFill>
                <a:latin typeface="+mn-lt"/>
              </a:rPr>
              <a:t>Jacob.Kuykendall@defender.org</a:t>
            </a:r>
          </a:p>
        </p:txBody>
      </p:sp>
    </p:spTree>
    <p:extLst>
      <p:ext uri="{BB962C8B-B14F-4D97-AF65-F5344CB8AC3E}">
        <p14:creationId xmlns:p14="http://schemas.microsoft.com/office/powerpoint/2010/main" val="302939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rot="10800000">
            <a:off x="3492725" y="403604"/>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111" name="Google Shape;111;p19"/>
          <p:cNvSpPr txBox="1">
            <a:spLocks noGrp="1"/>
          </p:cNvSpPr>
          <p:nvPr>
            <p:ph type="ctrTitle" idx="4294967295"/>
          </p:nvPr>
        </p:nvSpPr>
        <p:spPr>
          <a:xfrm>
            <a:off x="283196" y="2472047"/>
            <a:ext cx="8577558" cy="923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800" i="1" dirty="0"/>
              <a:t>“Collateral Consequences”</a:t>
            </a:r>
            <a:endParaRPr sz="48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457200" y="233575"/>
            <a:ext cx="8229600" cy="97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dirty="0"/>
              <a:t>Vacating v. Expungement v. Sealing</a:t>
            </a:r>
            <a:endParaRPr u="sng" dirty="0"/>
          </a:p>
        </p:txBody>
      </p:sp>
      <p:sp>
        <p:nvSpPr>
          <p:cNvPr id="134" name="Google Shape;134;p21"/>
          <p:cNvSpPr txBox="1">
            <a:spLocks noGrp="1"/>
          </p:cNvSpPr>
          <p:nvPr>
            <p:ph type="body" idx="1"/>
          </p:nvPr>
        </p:nvSpPr>
        <p:spPr>
          <a:xfrm>
            <a:off x="457200" y="1600200"/>
            <a:ext cx="2631900" cy="228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FF0000"/>
                </a:solidFill>
                <a:latin typeface="Century Gothic" panose="020B0502020202020204" pitchFamily="34" charset="0"/>
                <a:ea typeface="Playfair Display"/>
                <a:cs typeface="Playfair Display"/>
                <a:sym typeface="Playfair Display"/>
              </a:rPr>
              <a:t>Vacating</a:t>
            </a:r>
            <a:r>
              <a:rPr lang="en-US" b="1" dirty="0">
                <a:solidFill>
                  <a:srgbClr val="FFD900"/>
                </a:solidFill>
                <a:latin typeface="Century Gothic" panose="020B0502020202020204" pitchFamily="34" charset="0"/>
                <a:ea typeface="Playfair Display"/>
                <a:cs typeface="Playfair Display"/>
                <a:sym typeface="Playfair Display"/>
              </a:rPr>
              <a:t>	</a:t>
            </a:r>
          </a:p>
          <a:p>
            <a:pPr marL="0" lvl="0" indent="0" algn="l" rtl="0">
              <a:spcBef>
                <a:spcPts val="600"/>
              </a:spcBef>
              <a:spcAft>
                <a:spcPts val="0"/>
              </a:spcAft>
              <a:buNone/>
            </a:pPr>
            <a:r>
              <a:rPr lang="en" u="sng" dirty="0"/>
              <a:t>Only</a:t>
            </a:r>
            <a:r>
              <a:rPr lang="en" dirty="0"/>
              <a:t> removes record of conviction from Washington State Patrol report (WATCH). Does not affect court record. </a:t>
            </a:r>
            <a:endParaRPr u="sng" dirty="0"/>
          </a:p>
        </p:txBody>
      </p:sp>
      <p:sp>
        <p:nvSpPr>
          <p:cNvPr id="135" name="Google Shape;135;p21"/>
          <p:cNvSpPr txBox="1">
            <a:spLocks noGrp="1"/>
          </p:cNvSpPr>
          <p:nvPr>
            <p:ph type="body" idx="2"/>
          </p:nvPr>
        </p:nvSpPr>
        <p:spPr>
          <a:xfrm>
            <a:off x="3223963" y="1600200"/>
            <a:ext cx="2631900" cy="228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FF0000"/>
                </a:solidFill>
                <a:latin typeface="Century Gothic" panose="020B0502020202020204" pitchFamily="34" charset="0"/>
                <a:ea typeface="Playfair Display"/>
                <a:cs typeface="Playfair Display"/>
                <a:sym typeface="Playfair Display"/>
              </a:rPr>
              <a:t>Expungement</a:t>
            </a:r>
          </a:p>
          <a:p>
            <a:pPr marL="0" lvl="0" indent="0" algn="l" rtl="0">
              <a:spcBef>
                <a:spcPts val="600"/>
              </a:spcBef>
              <a:spcAft>
                <a:spcPts val="0"/>
              </a:spcAft>
              <a:buNone/>
            </a:pPr>
            <a:r>
              <a:rPr lang="en" u="sng" dirty="0"/>
              <a:t>Only</a:t>
            </a:r>
            <a:r>
              <a:rPr lang="en" dirty="0"/>
              <a:t> affects Washington State Patrol; removes records of nonconviction data (e.g. arrests or deferrals). Does not affect court records. </a:t>
            </a:r>
            <a:endParaRPr u="sng" dirty="0"/>
          </a:p>
        </p:txBody>
      </p:sp>
      <p:sp>
        <p:nvSpPr>
          <p:cNvPr id="136" name="Google Shape;136;p21"/>
          <p:cNvSpPr txBox="1">
            <a:spLocks noGrp="1"/>
          </p:cNvSpPr>
          <p:nvPr>
            <p:ph type="body" idx="3"/>
          </p:nvPr>
        </p:nvSpPr>
        <p:spPr>
          <a:xfrm>
            <a:off x="5990726" y="1600200"/>
            <a:ext cx="2631900" cy="228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FF0000"/>
                </a:solidFill>
                <a:latin typeface="Century Gothic" panose="020B0502020202020204" pitchFamily="34" charset="0"/>
                <a:ea typeface="Playfair Display"/>
                <a:cs typeface="Playfair Display"/>
                <a:sym typeface="Playfair Display"/>
              </a:rPr>
              <a:t>Sealing</a:t>
            </a:r>
            <a:r>
              <a:rPr lang="en" b="1" dirty="0">
                <a:solidFill>
                  <a:srgbClr val="FFD900"/>
                </a:solidFill>
                <a:latin typeface="Century Gothic" panose="020B0502020202020204" pitchFamily="34" charset="0"/>
                <a:ea typeface="Playfair Display"/>
                <a:cs typeface="Playfair Display"/>
                <a:sym typeface="Playfair Display"/>
              </a:rPr>
              <a:t> </a:t>
            </a:r>
            <a:endParaRPr b="1" dirty="0">
              <a:solidFill>
                <a:srgbClr val="FFD900"/>
              </a:solidFill>
              <a:latin typeface="Century Gothic" panose="020B0502020202020204" pitchFamily="34" charset="0"/>
              <a:ea typeface="Playfair Display"/>
              <a:cs typeface="Playfair Display"/>
              <a:sym typeface="Playfair Display"/>
            </a:endParaRPr>
          </a:p>
          <a:p>
            <a:pPr marL="0" lvl="0" indent="0" algn="l" rtl="0">
              <a:spcBef>
                <a:spcPts val="600"/>
              </a:spcBef>
              <a:spcAft>
                <a:spcPts val="0"/>
              </a:spcAft>
              <a:buNone/>
            </a:pPr>
            <a:r>
              <a:rPr lang="en-US" dirty="0"/>
              <a:t>Makes court documents inaccessible to public. </a:t>
            </a:r>
            <a:endParaRPr dirty="0"/>
          </a:p>
          <a:p>
            <a:pPr marL="0" lvl="0" indent="0" algn="l" rtl="0">
              <a:spcBef>
                <a:spcPts val="600"/>
              </a:spcBef>
              <a:spcAft>
                <a:spcPts val="0"/>
              </a:spcAft>
              <a:buNone/>
            </a:pPr>
            <a:endParaRPr dirty="0"/>
          </a:p>
        </p:txBody>
      </p:sp>
      <p:sp>
        <p:nvSpPr>
          <p:cNvPr id="137" name="Google Shape;137;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6496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4">
                                            <p:txEl>
                                              <p:pRg st="1" end="1"/>
                                            </p:txEl>
                                          </p:spTgt>
                                        </p:tgtEl>
                                        <p:attrNameLst>
                                          <p:attrName>style.visibility</p:attrName>
                                        </p:attrNameLst>
                                      </p:cBhvr>
                                      <p:to>
                                        <p:strVal val="visible"/>
                                      </p:to>
                                    </p:set>
                                    <p:animEffect transition="in" filter="fade">
                                      <p:cBhvr>
                                        <p:cTn id="7" dur="1000"/>
                                        <p:tgtEl>
                                          <p:spTgt spid="134">
                                            <p:txEl>
                                              <p:pRg st="1" end="1"/>
                                            </p:txEl>
                                          </p:spTgt>
                                        </p:tgtEl>
                                      </p:cBhvr>
                                    </p:animEffect>
                                    <p:anim calcmode="lin" valueType="num">
                                      <p:cBhvr>
                                        <p:cTn id="8" dur="1000" fill="hold"/>
                                        <p:tgtEl>
                                          <p:spTgt spid="13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xEl>
                                              <p:pRg st="1" end="1"/>
                                            </p:txEl>
                                          </p:spTgt>
                                        </p:tgtEl>
                                        <p:attrNameLst>
                                          <p:attrName>style.visibility</p:attrName>
                                        </p:attrNameLst>
                                      </p:cBhvr>
                                      <p:to>
                                        <p:strVal val="visible"/>
                                      </p:to>
                                    </p:set>
                                    <p:animEffect transition="in" filter="fade">
                                      <p:cBhvr>
                                        <p:cTn id="14" dur="1000"/>
                                        <p:tgtEl>
                                          <p:spTgt spid="135">
                                            <p:txEl>
                                              <p:pRg st="1" end="1"/>
                                            </p:txEl>
                                          </p:spTgt>
                                        </p:tgtEl>
                                      </p:cBhvr>
                                    </p:animEffect>
                                    <p:anim calcmode="lin" valueType="num">
                                      <p:cBhvr>
                                        <p:cTn id="15" dur="1000" fill="hold"/>
                                        <p:tgtEl>
                                          <p:spTgt spid="1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6">
                                            <p:txEl>
                                              <p:pRg st="1" end="1"/>
                                            </p:txEl>
                                          </p:spTgt>
                                        </p:tgtEl>
                                        <p:attrNameLst>
                                          <p:attrName>style.visibility</p:attrName>
                                        </p:attrNameLst>
                                      </p:cBhvr>
                                      <p:to>
                                        <p:strVal val="visible"/>
                                      </p:to>
                                    </p:set>
                                    <p:animEffect transition="in" filter="fade">
                                      <p:cBhvr>
                                        <p:cTn id="21" dur="1000"/>
                                        <p:tgtEl>
                                          <p:spTgt spid="136">
                                            <p:txEl>
                                              <p:pRg st="1" end="1"/>
                                            </p:txEl>
                                          </p:spTgt>
                                        </p:tgtEl>
                                      </p:cBhvr>
                                    </p:animEffect>
                                    <p:anim calcmode="lin" valueType="num">
                                      <p:cBhvr>
                                        <p:cTn id="22" dur="1000" fill="hold"/>
                                        <p:tgtEl>
                                          <p:spTgt spid="13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11" name="Google Shape;111;p19"/>
          <p:cNvSpPr txBox="1">
            <a:spLocks noGrp="1"/>
          </p:cNvSpPr>
          <p:nvPr>
            <p:ph type="ctrTitle" idx="4294967295"/>
          </p:nvPr>
        </p:nvSpPr>
        <p:spPr>
          <a:xfrm>
            <a:off x="774700" y="2463955"/>
            <a:ext cx="7594600" cy="9239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i="1" dirty="0"/>
              <a:t>Who You’ll Help</a:t>
            </a:r>
            <a:endParaRPr sz="7200" i="1" dirty="0"/>
          </a:p>
        </p:txBody>
      </p:sp>
      <p:sp>
        <p:nvSpPr>
          <p:cNvPr id="5" name="Google Shape;110;p19">
            <a:extLst>
              <a:ext uri="{FF2B5EF4-FFF2-40B4-BE49-F238E27FC236}">
                <a16:creationId xmlns:a16="http://schemas.microsoft.com/office/drawing/2014/main" id="{F6618D28-1F16-4760-A066-E45381FF4D68}"/>
              </a:ext>
            </a:extLst>
          </p:cNvPr>
          <p:cNvSpPr/>
          <p:nvPr/>
        </p:nvSpPr>
        <p:spPr>
          <a:xfrm rot="10800000">
            <a:off x="3492750" y="290315"/>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64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6" y="722629"/>
            <a:ext cx="2805611" cy="3620770"/>
          </a:xfrm>
        </p:spPr>
        <p:txBody>
          <a:bodyPr vert="horz" lIns="91440" tIns="45720" rIns="91440" bIns="45720" rtlCol="0" anchor="t">
            <a:normAutofit/>
          </a:bodyPr>
          <a:lstStyle/>
          <a:p>
            <a:pPr defTabSz="457200">
              <a:spcBef>
                <a:spcPct val="0"/>
              </a:spcBef>
            </a:pPr>
            <a:r>
              <a:rPr lang="en-US" sz="3100" i="1" dirty="0">
                <a:solidFill>
                  <a:schemeClr val="tx2"/>
                </a:solidFill>
              </a:rPr>
              <a:t>Client Hypothetical </a:t>
            </a:r>
            <a:br>
              <a:rPr lang="en-US" sz="3100" u="sng" dirty="0">
                <a:solidFill>
                  <a:schemeClr val="tx2"/>
                </a:solidFill>
              </a:rPr>
            </a:br>
            <a:br>
              <a:rPr lang="en-US" sz="3100" u="sng" dirty="0">
                <a:solidFill>
                  <a:schemeClr val="tx2"/>
                </a:solidFill>
              </a:rPr>
            </a:br>
            <a:r>
              <a:rPr lang="en-US" sz="3100" b="1" u="sng" dirty="0">
                <a:solidFill>
                  <a:schemeClr val="tx2"/>
                </a:solidFill>
              </a:rPr>
              <a:t>Judy</a:t>
            </a:r>
          </a:p>
        </p:txBody>
      </p:sp>
      <p:cxnSp>
        <p:nvCxnSpPr>
          <p:cNvPr id="13" name="Straight Connector 12">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5890" y="1543049"/>
            <a:ext cx="0" cy="2057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980823" y="722630"/>
            <a:ext cx="4469844" cy="3620770"/>
          </a:xfrm>
          <a:effectLst/>
        </p:spPr>
        <p:txBody>
          <a:bodyPr vert="horz" lIns="91440" tIns="45720" rIns="91440" bIns="45720" rtlCol="0" anchor="ctr">
            <a:normAutofit/>
          </a:bodyPr>
          <a:lstStyle/>
          <a:p>
            <a:pPr defTabSz="457200">
              <a:spcBef>
                <a:spcPct val="20000"/>
              </a:spcBef>
              <a:spcAft>
                <a:spcPts val="600"/>
              </a:spcAft>
              <a:buSzPct val="70000"/>
              <a:buFont typeface="Wingdings 2" charset="2"/>
              <a:buChar char="§"/>
            </a:pPr>
            <a:r>
              <a:rPr lang="en-US">
                <a:solidFill>
                  <a:schemeClr val="tx1"/>
                </a:solidFill>
              </a:rPr>
              <a:t>1978</a:t>
            </a:r>
          </a:p>
          <a:p>
            <a:pPr lvl="1" defTabSz="457200">
              <a:spcBef>
                <a:spcPct val="20000"/>
              </a:spcBef>
              <a:spcAft>
                <a:spcPts val="600"/>
              </a:spcAft>
              <a:buSzPct val="70000"/>
              <a:buFont typeface="Wingdings 2" charset="2"/>
              <a:buChar char="§"/>
            </a:pPr>
            <a:r>
              <a:rPr lang="en-US">
                <a:solidFill>
                  <a:schemeClr val="tx1"/>
                </a:solidFill>
              </a:rPr>
              <a:t>Possession of Stolen Property – Felony</a:t>
            </a:r>
          </a:p>
          <a:p>
            <a:pPr defTabSz="457200">
              <a:spcBef>
                <a:spcPct val="20000"/>
              </a:spcBef>
              <a:spcAft>
                <a:spcPts val="600"/>
              </a:spcAft>
              <a:buSzPct val="70000"/>
              <a:buFont typeface="Wingdings 2" charset="2"/>
              <a:buChar char="§"/>
            </a:pPr>
            <a:r>
              <a:rPr lang="en-US">
                <a:solidFill>
                  <a:schemeClr val="tx1"/>
                </a:solidFill>
              </a:rPr>
              <a:t>Employed through DSHS</a:t>
            </a:r>
          </a:p>
          <a:p>
            <a:pPr defTabSz="457200">
              <a:spcBef>
                <a:spcPct val="20000"/>
              </a:spcBef>
              <a:spcAft>
                <a:spcPts val="600"/>
              </a:spcAft>
              <a:buSzPct val="70000"/>
              <a:buFont typeface="Wingdings 2" charset="2"/>
              <a:buChar char="§"/>
            </a:pPr>
            <a:r>
              <a:rPr lang="en-US">
                <a:solidFill>
                  <a:schemeClr val="tx1"/>
                </a:solidFill>
              </a:rPr>
              <a:t>Temporary unemployment due to injury</a:t>
            </a:r>
          </a:p>
          <a:p>
            <a:pPr defTabSz="457200">
              <a:spcBef>
                <a:spcPct val="20000"/>
              </a:spcBef>
              <a:spcAft>
                <a:spcPts val="600"/>
              </a:spcAft>
              <a:buSzPct val="70000"/>
              <a:buFont typeface="Wingdings 2" charset="2"/>
              <a:buChar char="§"/>
            </a:pPr>
            <a:r>
              <a:rPr lang="en-US">
                <a:solidFill>
                  <a:schemeClr val="tx1"/>
                </a:solidFill>
              </a:rPr>
              <a:t>Currently unable to find employment</a:t>
            </a:r>
          </a:p>
          <a:p>
            <a:pPr marL="533400" lvl="1" indent="0" defTabSz="457200">
              <a:spcBef>
                <a:spcPct val="20000"/>
              </a:spcBef>
              <a:spcAft>
                <a:spcPts val="600"/>
              </a:spcAft>
              <a:buSzPct val="70000"/>
              <a:buFont typeface="Wingdings 2" charset="2"/>
              <a:buNone/>
            </a:pPr>
            <a:endParaRPr lang="en-US">
              <a:solidFill>
                <a:schemeClr val="tx1"/>
              </a:solidFill>
            </a:endParaRPr>
          </a:p>
        </p:txBody>
      </p:sp>
      <p:sp>
        <p:nvSpPr>
          <p:cNvPr id="4" name="Slide Number Placeholder 3"/>
          <p:cNvSpPr>
            <a:spLocks noGrp="1"/>
          </p:cNvSpPr>
          <p:nvPr>
            <p:ph type="sldNum" idx="12"/>
          </p:nvPr>
        </p:nvSpPr>
        <p:spPr>
          <a:xfrm>
            <a:off x="7885508" y="4412456"/>
            <a:ext cx="56515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7</a:t>
            </a:fld>
            <a:endParaRPr lang="en-US" sz="700"/>
          </a:p>
        </p:txBody>
      </p:sp>
    </p:spTree>
    <p:extLst>
      <p:ext uri="{BB962C8B-B14F-4D97-AF65-F5344CB8AC3E}">
        <p14:creationId xmlns:p14="http://schemas.microsoft.com/office/powerpoint/2010/main" val="427538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6" y="722629"/>
            <a:ext cx="2805611" cy="3620770"/>
          </a:xfrm>
        </p:spPr>
        <p:txBody>
          <a:bodyPr vert="horz" lIns="91440" tIns="45720" rIns="91440" bIns="45720" rtlCol="0" anchor="t">
            <a:normAutofit/>
          </a:bodyPr>
          <a:lstStyle/>
          <a:p>
            <a:pPr defTabSz="457200">
              <a:spcBef>
                <a:spcPct val="0"/>
              </a:spcBef>
            </a:pPr>
            <a:r>
              <a:rPr lang="en-US" sz="3100" i="1" dirty="0">
                <a:solidFill>
                  <a:schemeClr val="tx2"/>
                </a:solidFill>
              </a:rPr>
              <a:t>Client Hypothetical </a:t>
            </a:r>
            <a:br>
              <a:rPr lang="en-US" sz="3100" u="sng" dirty="0">
                <a:solidFill>
                  <a:schemeClr val="tx2"/>
                </a:solidFill>
              </a:rPr>
            </a:br>
            <a:br>
              <a:rPr lang="en-US" sz="3100" u="sng" dirty="0">
                <a:solidFill>
                  <a:schemeClr val="tx2"/>
                </a:solidFill>
              </a:rPr>
            </a:br>
            <a:r>
              <a:rPr lang="en-US" sz="3100" b="1" u="sng" dirty="0">
                <a:solidFill>
                  <a:schemeClr val="tx2"/>
                </a:solidFill>
              </a:rPr>
              <a:t>Amanda</a:t>
            </a:r>
          </a:p>
        </p:txBody>
      </p:sp>
      <p:cxnSp>
        <p:nvCxnSpPr>
          <p:cNvPr id="13" name="Straight Connector 12">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5890" y="1543049"/>
            <a:ext cx="0" cy="2057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980823" y="722630"/>
            <a:ext cx="4469844" cy="3620770"/>
          </a:xfrm>
          <a:effectLst/>
        </p:spPr>
        <p:txBody>
          <a:bodyPr vert="horz" lIns="91440" tIns="45720" rIns="91440" bIns="45720" rtlCol="0" anchor="ctr">
            <a:normAutofit/>
          </a:bodyPr>
          <a:lstStyle/>
          <a:p>
            <a:pPr defTabSz="457200">
              <a:spcBef>
                <a:spcPct val="20000"/>
              </a:spcBef>
              <a:spcAft>
                <a:spcPts val="600"/>
              </a:spcAft>
              <a:buSzPct val="70000"/>
              <a:buFont typeface="Wingdings 2" charset="2"/>
              <a:buChar char="§"/>
            </a:pPr>
            <a:r>
              <a:rPr lang="en-US">
                <a:solidFill>
                  <a:schemeClr val="tx1"/>
                </a:solidFill>
              </a:rPr>
              <a:t>Single mom</a:t>
            </a:r>
          </a:p>
          <a:p>
            <a:pPr defTabSz="457200">
              <a:spcBef>
                <a:spcPct val="20000"/>
              </a:spcBef>
              <a:spcAft>
                <a:spcPts val="600"/>
              </a:spcAft>
              <a:buSzPct val="70000"/>
              <a:buFont typeface="Wingdings 2" charset="2"/>
              <a:buChar char="§"/>
            </a:pPr>
            <a:r>
              <a:rPr lang="en-US">
                <a:solidFill>
                  <a:schemeClr val="tx1"/>
                </a:solidFill>
              </a:rPr>
              <a:t>3 Children – 10, 5, and 3</a:t>
            </a:r>
          </a:p>
          <a:p>
            <a:pPr lvl="1" defTabSz="457200">
              <a:spcBef>
                <a:spcPct val="20000"/>
              </a:spcBef>
              <a:spcAft>
                <a:spcPts val="600"/>
              </a:spcAft>
              <a:buSzPct val="70000"/>
              <a:buFont typeface="Wingdings 2" charset="2"/>
              <a:buChar char="§"/>
            </a:pPr>
            <a:r>
              <a:rPr lang="en-US">
                <a:solidFill>
                  <a:schemeClr val="tx1"/>
                </a:solidFill>
              </a:rPr>
              <a:t>5-year-old is relative’s child, Amanda is adopting</a:t>
            </a:r>
          </a:p>
          <a:p>
            <a:pPr defTabSz="457200">
              <a:spcBef>
                <a:spcPct val="20000"/>
              </a:spcBef>
              <a:spcAft>
                <a:spcPts val="600"/>
              </a:spcAft>
              <a:buSzPct val="70000"/>
              <a:buFont typeface="Wingdings 2" charset="2"/>
              <a:buChar char="§"/>
            </a:pPr>
            <a:r>
              <a:rPr lang="en-US">
                <a:solidFill>
                  <a:schemeClr val="tx1"/>
                </a:solidFill>
              </a:rPr>
              <a:t>No Valid OP x 20</a:t>
            </a:r>
          </a:p>
          <a:p>
            <a:pPr defTabSz="457200">
              <a:spcBef>
                <a:spcPct val="20000"/>
              </a:spcBef>
              <a:spcAft>
                <a:spcPts val="600"/>
              </a:spcAft>
              <a:buSzPct val="70000"/>
              <a:buFont typeface="Wingdings 2" charset="2"/>
              <a:buChar char="§"/>
            </a:pPr>
            <a:r>
              <a:rPr lang="en-US">
                <a:solidFill>
                  <a:schemeClr val="tx1"/>
                </a:solidFill>
              </a:rPr>
              <a:t>1994 – Theft-3</a:t>
            </a:r>
            <a:r>
              <a:rPr lang="en-US" baseline="30000">
                <a:solidFill>
                  <a:schemeClr val="tx1"/>
                </a:solidFill>
              </a:rPr>
              <a:t>rd</a:t>
            </a:r>
            <a:r>
              <a:rPr lang="en-US">
                <a:solidFill>
                  <a:schemeClr val="tx1"/>
                </a:solidFill>
              </a:rPr>
              <a:t> </a:t>
            </a:r>
          </a:p>
          <a:p>
            <a:pPr defTabSz="457200">
              <a:spcBef>
                <a:spcPct val="20000"/>
              </a:spcBef>
              <a:spcAft>
                <a:spcPts val="600"/>
              </a:spcAft>
              <a:buSzPct val="70000"/>
              <a:buFont typeface="Wingdings 2" charset="2"/>
              <a:buChar char="§"/>
            </a:pPr>
            <a:r>
              <a:rPr lang="en-US">
                <a:solidFill>
                  <a:schemeClr val="tx1"/>
                </a:solidFill>
              </a:rPr>
              <a:t>2004 – Marihuana Possession Less/Equal 40g </a:t>
            </a:r>
          </a:p>
          <a:p>
            <a:pPr defTabSz="457200">
              <a:spcBef>
                <a:spcPct val="20000"/>
              </a:spcBef>
              <a:spcAft>
                <a:spcPts val="600"/>
              </a:spcAft>
              <a:buSzPct val="70000"/>
              <a:buFont typeface="Wingdings 2" charset="2"/>
              <a:buChar char="§"/>
            </a:pPr>
            <a:r>
              <a:rPr lang="en-US">
                <a:solidFill>
                  <a:schemeClr val="tx1"/>
                </a:solidFill>
              </a:rPr>
              <a:t>Currently unable to find employment or housing </a:t>
            </a:r>
          </a:p>
          <a:p>
            <a:pPr marL="76200" indent="0" defTabSz="457200">
              <a:spcBef>
                <a:spcPct val="20000"/>
              </a:spcBef>
              <a:spcAft>
                <a:spcPts val="600"/>
              </a:spcAft>
              <a:buSzPct val="70000"/>
              <a:buFont typeface="Wingdings 2" charset="2"/>
              <a:buNone/>
            </a:pPr>
            <a:endParaRPr lang="en-US">
              <a:solidFill>
                <a:schemeClr val="tx1"/>
              </a:solidFill>
            </a:endParaRPr>
          </a:p>
        </p:txBody>
      </p:sp>
      <p:sp>
        <p:nvSpPr>
          <p:cNvPr id="4" name="Slide Number Placeholder 3"/>
          <p:cNvSpPr>
            <a:spLocks noGrp="1"/>
          </p:cNvSpPr>
          <p:nvPr>
            <p:ph type="sldNum" idx="12"/>
          </p:nvPr>
        </p:nvSpPr>
        <p:spPr>
          <a:xfrm>
            <a:off x="7885508" y="4412456"/>
            <a:ext cx="56515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8</a:t>
            </a:fld>
            <a:endParaRPr lang="en-US" sz="700"/>
          </a:p>
        </p:txBody>
      </p:sp>
    </p:spTree>
    <p:extLst>
      <p:ext uri="{BB962C8B-B14F-4D97-AF65-F5344CB8AC3E}">
        <p14:creationId xmlns:p14="http://schemas.microsoft.com/office/powerpoint/2010/main" val="269441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rot="10800000">
            <a:off x="3492725" y="403604"/>
            <a:ext cx="2158500" cy="1404300"/>
          </a:xfrm>
          <a:prstGeom prst="triangle">
            <a:avLst>
              <a:gd name="adj" fmla="val 5000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111" name="Google Shape;111;p19"/>
          <p:cNvSpPr txBox="1">
            <a:spLocks noGrp="1"/>
          </p:cNvSpPr>
          <p:nvPr>
            <p:ph type="ctrTitle" idx="4294967295"/>
          </p:nvPr>
        </p:nvSpPr>
        <p:spPr>
          <a:xfrm>
            <a:off x="774675" y="2512507"/>
            <a:ext cx="7594600" cy="9239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i="1" dirty="0"/>
              <a:t>How a Conviction Becomes a Barrier</a:t>
            </a:r>
            <a:endParaRPr sz="3200" i="1" dirty="0"/>
          </a:p>
        </p:txBody>
      </p:sp>
    </p:spTree>
    <p:extLst>
      <p:ext uri="{BB962C8B-B14F-4D97-AF65-F5344CB8AC3E}">
        <p14:creationId xmlns:p14="http://schemas.microsoft.com/office/powerpoint/2010/main" val="691458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6819</TotalTime>
  <Words>4700</Words>
  <Application>Microsoft Office PowerPoint</Application>
  <PresentationFormat>On-screen Show (16:9)</PresentationFormat>
  <Paragraphs>299</Paragraphs>
  <Slides>34</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Century Gothic</vt:lpstr>
      <vt:lpstr>Wingdings 2</vt:lpstr>
      <vt:lpstr>Arial</vt:lpstr>
      <vt:lpstr>Slate</vt:lpstr>
      <vt:lpstr>Vacate a Conviction to Change a Life</vt:lpstr>
      <vt:lpstr>My Goals Today</vt:lpstr>
      <vt:lpstr>People with Convictions</vt:lpstr>
      <vt:lpstr>“Collateral Consequences”</vt:lpstr>
      <vt:lpstr>Vacating v. Expungement v. Sealing</vt:lpstr>
      <vt:lpstr>Who You’ll Help</vt:lpstr>
      <vt:lpstr>Client Hypothetical   Judy</vt:lpstr>
      <vt:lpstr>Client Hypothetical   Amanda</vt:lpstr>
      <vt:lpstr>How a Conviction Becomes a Barrier</vt:lpstr>
      <vt:lpstr>WSP – WATCH REPORT</vt:lpstr>
      <vt:lpstr>WSP – WATCH REPORT</vt:lpstr>
      <vt:lpstr>Background Checks</vt:lpstr>
      <vt:lpstr>What’s RLAP?</vt:lpstr>
      <vt:lpstr>What do we do?</vt:lpstr>
      <vt:lpstr>The Process</vt:lpstr>
      <vt:lpstr>What Makes a Conviction Eligible?</vt:lpstr>
      <vt:lpstr>The Timeline</vt:lpstr>
      <vt:lpstr>Meeting With Your Client</vt:lpstr>
      <vt:lpstr>Example Misdemeanor Form</vt:lpstr>
      <vt:lpstr>The Paperwork - Misdemeanors</vt:lpstr>
      <vt:lpstr>The Paperwork - Felonies</vt:lpstr>
      <vt:lpstr>Filing &amp; Serving</vt:lpstr>
      <vt:lpstr>After the Order</vt:lpstr>
      <vt:lpstr>Pro Tips</vt:lpstr>
      <vt:lpstr>Let’s Talk LFOs</vt:lpstr>
      <vt:lpstr>Definitions to Know</vt:lpstr>
      <vt:lpstr>What can we waive?</vt:lpstr>
      <vt:lpstr>State v. Blake</vt:lpstr>
      <vt:lpstr>Hypothetical</vt:lpstr>
      <vt:lpstr>Hypothetical Pt. 2 – Here’s what I see</vt:lpstr>
      <vt:lpstr>What’s the process? (https://www.washingtonlawhelp.org/resource/filing-a-motion-to-remit-remove-financial-legal-obligations-in-district-or-municipal-court)</vt:lpstr>
      <vt:lpstr>Tips!</vt:lpstr>
      <vt:lpstr>We Need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Maria Jouravleva</dc:creator>
  <cp:lastModifiedBy>Jacob Kuykendall</cp:lastModifiedBy>
  <cp:revision>99</cp:revision>
  <cp:lastPrinted>2019-09-23T18:02:58Z</cp:lastPrinted>
  <dcterms:modified xsi:type="dcterms:W3CDTF">2021-04-07T17:08:10Z</dcterms:modified>
</cp:coreProperties>
</file>